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50"/>
  </p:notesMasterIdLst>
  <p:sldIdLst>
    <p:sldId id="260" r:id="rId2"/>
    <p:sldId id="291" r:id="rId3"/>
    <p:sldId id="261" r:id="rId4"/>
    <p:sldId id="366" r:id="rId5"/>
    <p:sldId id="292" r:id="rId6"/>
    <p:sldId id="367" r:id="rId7"/>
    <p:sldId id="295" r:id="rId8"/>
    <p:sldId id="336" r:id="rId9"/>
    <p:sldId id="381" r:id="rId10"/>
    <p:sldId id="379" r:id="rId11"/>
    <p:sldId id="338" r:id="rId12"/>
    <p:sldId id="339" r:id="rId13"/>
    <p:sldId id="369" r:id="rId14"/>
    <p:sldId id="297" r:id="rId15"/>
    <p:sldId id="306" r:id="rId16"/>
    <p:sldId id="307" r:id="rId17"/>
    <p:sldId id="314" r:id="rId18"/>
    <p:sldId id="309" r:id="rId19"/>
    <p:sldId id="310" r:id="rId20"/>
    <p:sldId id="377" r:id="rId21"/>
    <p:sldId id="301" r:id="rId22"/>
    <p:sldId id="370" r:id="rId23"/>
    <p:sldId id="374" r:id="rId24"/>
    <p:sldId id="375" r:id="rId25"/>
    <p:sldId id="328" r:id="rId26"/>
    <p:sldId id="302" r:id="rId27"/>
    <p:sldId id="371" r:id="rId28"/>
    <p:sldId id="378" r:id="rId29"/>
    <p:sldId id="380" r:id="rId30"/>
    <p:sldId id="313" r:id="rId31"/>
    <p:sldId id="315" r:id="rId32"/>
    <p:sldId id="321" r:id="rId33"/>
    <p:sldId id="322" r:id="rId34"/>
    <p:sldId id="324" r:id="rId35"/>
    <p:sldId id="325" r:id="rId36"/>
    <p:sldId id="373" r:id="rId37"/>
    <p:sldId id="376" r:id="rId38"/>
    <p:sldId id="326" r:id="rId39"/>
    <p:sldId id="372" r:id="rId40"/>
    <p:sldId id="329" r:id="rId41"/>
    <p:sldId id="331" r:id="rId42"/>
    <p:sldId id="343" r:id="rId43"/>
    <p:sldId id="346" r:id="rId44"/>
    <p:sldId id="355" r:id="rId45"/>
    <p:sldId id="356" r:id="rId46"/>
    <p:sldId id="359" r:id="rId47"/>
    <p:sldId id="362" r:id="rId48"/>
    <p:sldId id="365"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orient="horz" pos="384" userDrawn="1">
          <p15:clr>
            <a:srgbClr val="A4A3A4"/>
          </p15:clr>
        </p15:guide>
        <p15:guide id="4" orient="horz" pos="3624" userDrawn="1">
          <p15:clr>
            <a:srgbClr val="A4A3A4"/>
          </p15:clr>
        </p15:guide>
        <p15:guide id="5" pos="504" userDrawn="1">
          <p15:clr>
            <a:srgbClr val="A4A3A4"/>
          </p15:clr>
        </p15:guide>
        <p15:guide id="6" pos="5328" userDrawn="1">
          <p15:clr>
            <a:srgbClr val="A4A3A4"/>
          </p15:clr>
        </p15:guide>
        <p15:guide id="7" pos="1032" userDrawn="1">
          <p15:clr>
            <a:srgbClr val="A4A3A4"/>
          </p15:clr>
        </p15:guide>
        <p15:guide id="8" pos="240" userDrawn="1">
          <p15:clr>
            <a:srgbClr val="A4A3A4"/>
          </p15:clr>
        </p15:guide>
        <p15:guide id="9" orient="horz" pos="13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5E5C"/>
    <a:srgbClr val="8A8280"/>
    <a:srgbClr val="302E2D"/>
    <a:srgbClr val="694F40"/>
    <a:srgbClr val="A36970"/>
    <a:srgbClr val="63435B"/>
    <a:srgbClr val="EFCB4A"/>
    <a:srgbClr val="2F5628"/>
    <a:srgbClr val="273A38"/>
    <a:srgbClr val="D452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73" autoAdjust="0"/>
    <p:restoredTop sz="75076" autoAdjust="0"/>
  </p:normalViewPr>
  <p:slideViewPr>
    <p:cSldViewPr snapToGrid="0" showGuides="1">
      <p:cViewPr>
        <p:scale>
          <a:sx n="61" d="100"/>
          <a:sy n="61" d="100"/>
        </p:scale>
        <p:origin x="1656" y="680"/>
      </p:cViewPr>
      <p:guideLst>
        <p:guide orient="horz" pos="2160"/>
        <p:guide pos="2880"/>
        <p:guide orient="horz" pos="384"/>
        <p:guide orient="horz" pos="3624"/>
        <p:guide pos="504"/>
        <p:guide pos="5328"/>
        <p:guide pos="1032"/>
        <p:guide pos="240"/>
        <p:guide orient="horz" pos="13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80B2F-6DF8-46E8-9BFA-72B80C22F028}" type="datetimeFigureOut">
              <a:rPr lang="zh-CN" altLang="en-US" smtClean="0"/>
              <a:t>18/12/4</a:t>
            </a:fld>
            <a:endParaRPr lang="zh-CN"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85610E-085D-4596-B71D-CE0CFDDF886B}" type="slidenum">
              <a:rPr lang="zh-CN" altLang="en-US" smtClean="0"/>
              <a:t>‹#›</a:t>
            </a:fld>
            <a:endParaRPr lang="zh-CN" altLang="en-US"/>
          </a:p>
        </p:txBody>
      </p:sp>
    </p:spTree>
    <p:extLst>
      <p:ext uri="{BB962C8B-B14F-4D97-AF65-F5344CB8AC3E}">
        <p14:creationId xmlns:p14="http://schemas.microsoft.com/office/powerpoint/2010/main" val="2466845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Biomaterial</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Biomedical material</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Biomaterial engineering</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Social media</a:t>
            </a:r>
            <a:endParaRPr/>
          </a:p>
        </p:txBody>
      </p:sp>
      <p:sp>
        <p:nvSpPr>
          <p:cNvPr id="70" name="Google Shape;70;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5110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A285610E-085D-4596-B71D-CE0CFDDF886B}" type="slidenum">
              <a:rPr lang="zh-CN" altLang="en-US" smtClean="0"/>
              <a:t>27</a:t>
            </a:fld>
            <a:endParaRPr lang="zh-CN" altLang="en-US"/>
          </a:p>
        </p:txBody>
      </p:sp>
    </p:spTree>
    <p:extLst>
      <p:ext uri="{BB962C8B-B14F-4D97-AF65-F5344CB8AC3E}">
        <p14:creationId xmlns:p14="http://schemas.microsoft.com/office/powerpoint/2010/main" val="1870408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Biomaterial</a:t>
            </a:r>
            <a:endParaRPr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Biomedical material</a:t>
            </a:r>
            <a:endParaRPr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Biomaterial engineering</a:t>
            </a:r>
            <a:endParaRPr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Social media</a:t>
            </a:r>
            <a:endParaRPr dirty="0"/>
          </a:p>
        </p:txBody>
      </p:sp>
      <p:sp>
        <p:nvSpPr>
          <p:cNvPr id="70" name="Google Shape;70;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0999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Biomaterial</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Biomedical material</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Biomaterial engineering</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Social media</a:t>
            </a:r>
            <a:endParaRPr/>
          </a:p>
        </p:txBody>
      </p:sp>
      <p:sp>
        <p:nvSpPr>
          <p:cNvPr id="70" name="Google Shape;70;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72921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Biomaterial</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Biomedical material</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Biomaterial engineering</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Social media</a:t>
            </a:r>
            <a:endParaRPr/>
          </a:p>
        </p:txBody>
      </p:sp>
      <p:sp>
        <p:nvSpPr>
          <p:cNvPr id="70" name="Google Shape;70;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00402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Biomaterial</a:t>
            </a:r>
            <a:endParaRPr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Biomedical material</a:t>
            </a:r>
            <a:endParaRPr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Biomaterial engineering</a:t>
            </a:r>
            <a:endParaRPr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Social media</a:t>
            </a:r>
            <a:endParaRPr dirty="0"/>
          </a:p>
        </p:txBody>
      </p:sp>
      <p:sp>
        <p:nvSpPr>
          <p:cNvPr id="70" name="Google Shape;70;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7671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Social media refers to the means of interactions among people in which they create, share and exchange information and ideas in virtual communities and networks</a:t>
            </a:r>
          </a:p>
          <a:p>
            <a:endParaRPr lang="en-US" altLang="zh-CN" dirty="0"/>
          </a:p>
          <a:p>
            <a:r>
              <a:rPr lang="en-US" altLang="zh-CN" sz="1200" kern="1200" dirty="0">
                <a:solidFill>
                  <a:schemeClr val="tx1"/>
                </a:solidFill>
                <a:effectLst/>
                <a:latin typeface="+mn-lt"/>
                <a:ea typeface="+mn-ea"/>
                <a:cs typeface="+mn-cs"/>
              </a:rPr>
              <a:t>4 type social media: blogs, including (3); Google, including (2); Twitter; YouTube.</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For social media, we collected the number of publications for each topic in each year from 2000 to 2018.</a:t>
            </a:r>
            <a:endParaRPr lang="zh-CN" altLang="zh-CN" sz="1200" kern="1200" dirty="0">
              <a:solidFill>
                <a:schemeClr val="tx1"/>
              </a:solidFill>
              <a:effectLst/>
              <a:latin typeface="+mn-lt"/>
              <a:ea typeface="+mn-ea"/>
              <a:cs typeface="+mn-cs"/>
            </a:endParaRPr>
          </a:p>
          <a:p>
            <a:endParaRPr lang="zh-CN" altLang="en-US" dirty="0"/>
          </a:p>
        </p:txBody>
      </p:sp>
      <p:sp>
        <p:nvSpPr>
          <p:cNvPr id="4" name="Slide Number Placeholder 3"/>
          <p:cNvSpPr>
            <a:spLocks noGrp="1"/>
          </p:cNvSpPr>
          <p:nvPr>
            <p:ph type="sldNum" sz="quarter" idx="5"/>
          </p:nvPr>
        </p:nvSpPr>
        <p:spPr/>
        <p:txBody>
          <a:bodyPr/>
          <a:lstStyle/>
          <a:p>
            <a:fld id="{A285610E-085D-4596-B71D-CE0CFDDF886B}" type="slidenum">
              <a:rPr lang="zh-CN" altLang="en-US" smtClean="0"/>
              <a:t>14</a:t>
            </a:fld>
            <a:endParaRPr lang="zh-CN" altLang="en-US"/>
          </a:p>
        </p:txBody>
      </p:sp>
    </p:spTree>
    <p:extLst>
      <p:ext uri="{BB962C8B-B14F-4D97-AF65-F5344CB8AC3E}">
        <p14:creationId xmlns:p14="http://schemas.microsoft.com/office/powerpoint/2010/main" val="2957959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Twitter: was founded in 2006. Num around 2006 is nearly 0. All topics began to increase from 2012. Main reason may be popularity of smartphone.</a:t>
            </a:r>
            <a:endParaRPr lang="zh-CN" altLang="zh-CN" sz="1200" kern="1200" dirty="0">
              <a:solidFill>
                <a:schemeClr val="tx1"/>
              </a:solidFill>
              <a:effectLst/>
              <a:latin typeface="+mn-lt"/>
              <a:ea typeface="+mn-ea"/>
              <a:cs typeface="+mn-cs"/>
            </a:endParaRPr>
          </a:p>
          <a:p>
            <a:endParaRPr lang="zh-CN" altLang="en-US" dirty="0"/>
          </a:p>
        </p:txBody>
      </p:sp>
      <p:sp>
        <p:nvSpPr>
          <p:cNvPr id="4" name="Slide Number Placeholder 3"/>
          <p:cNvSpPr>
            <a:spLocks noGrp="1"/>
          </p:cNvSpPr>
          <p:nvPr>
            <p:ph type="sldNum" sz="quarter" idx="5"/>
          </p:nvPr>
        </p:nvSpPr>
        <p:spPr/>
        <p:txBody>
          <a:bodyPr/>
          <a:lstStyle/>
          <a:p>
            <a:fld id="{A285610E-085D-4596-B71D-CE0CFDDF886B}" type="slidenum">
              <a:rPr lang="zh-CN" altLang="en-US" smtClean="0"/>
              <a:t>17</a:t>
            </a:fld>
            <a:endParaRPr lang="zh-CN" altLang="en-US"/>
          </a:p>
        </p:txBody>
      </p:sp>
    </p:spTree>
    <p:extLst>
      <p:ext uri="{BB962C8B-B14F-4D97-AF65-F5344CB8AC3E}">
        <p14:creationId xmlns:p14="http://schemas.microsoft.com/office/powerpoint/2010/main" val="2542559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Science blog: also founded in 2006. All topics increase from 2006 to 2008. Num of publication stay large between 2006—2011, and become small after 2011. Shift from traditional social media such as blogs to instant application such as Facebook and Twitter.</a:t>
            </a:r>
            <a:endParaRPr lang="zh-CN" altLang="zh-CN" sz="1200" kern="1200" dirty="0">
              <a:solidFill>
                <a:schemeClr val="tx1"/>
              </a:solidFill>
              <a:effectLst/>
              <a:latin typeface="+mn-lt"/>
              <a:ea typeface="+mn-ea"/>
              <a:cs typeface="+mn-cs"/>
            </a:endParaRPr>
          </a:p>
          <a:p>
            <a:endParaRPr lang="zh-CN" altLang="en-US" dirty="0"/>
          </a:p>
        </p:txBody>
      </p:sp>
      <p:sp>
        <p:nvSpPr>
          <p:cNvPr id="4" name="Slide Number Placeholder 3"/>
          <p:cNvSpPr>
            <a:spLocks noGrp="1"/>
          </p:cNvSpPr>
          <p:nvPr>
            <p:ph type="sldNum" sz="quarter" idx="5"/>
          </p:nvPr>
        </p:nvSpPr>
        <p:spPr/>
        <p:txBody>
          <a:bodyPr/>
          <a:lstStyle/>
          <a:p>
            <a:fld id="{A285610E-085D-4596-B71D-CE0CFDDF886B}" type="slidenum">
              <a:rPr lang="zh-CN" altLang="en-US" smtClean="0"/>
              <a:t>18</a:t>
            </a:fld>
            <a:endParaRPr lang="zh-CN" altLang="en-US"/>
          </a:p>
        </p:txBody>
      </p:sp>
    </p:spTree>
    <p:extLst>
      <p:ext uri="{BB962C8B-B14F-4D97-AF65-F5344CB8AC3E}">
        <p14:creationId xmlns:p14="http://schemas.microsoft.com/office/powerpoint/2010/main" val="672823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Biomaterial</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Biomedical material</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Biomaterial engineering</a:t>
            </a:r>
            <a:endParaRPr/>
          </a:p>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Social media</a:t>
            </a:r>
            <a:endParaRPr/>
          </a:p>
        </p:txBody>
      </p:sp>
      <p:sp>
        <p:nvSpPr>
          <p:cNvPr id="70" name="Google Shape;70;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49641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CN"/>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9C1268BE-2DF4-4CE7-BE6E-8B3EB159F6E6}" type="datetimeFigureOut">
              <a:rPr lang="zh-CN" altLang="en-US" smtClean="0"/>
              <a:t>18/12/4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71553D-1767-4F0C-BCD1-BCFF26906D83}" type="slidenum">
              <a:rPr lang="zh-CN" altLang="en-US" smtClean="0"/>
              <a:t>‹#›</a:t>
            </a:fld>
            <a:endParaRPr lang="zh-CN" altLang="en-US"/>
          </a:p>
        </p:txBody>
      </p:sp>
    </p:spTree>
    <p:extLst>
      <p:ext uri="{BB962C8B-B14F-4D97-AF65-F5344CB8AC3E}">
        <p14:creationId xmlns:p14="http://schemas.microsoft.com/office/powerpoint/2010/main" val="2852138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9C1268BE-2DF4-4CE7-BE6E-8B3EB159F6E6}" type="datetimeFigureOut">
              <a:rPr lang="zh-CN" altLang="en-US" smtClean="0"/>
              <a:t>18/12/4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71553D-1767-4F0C-BCD1-BCFF26906D83}" type="slidenum">
              <a:rPr lang="zh-CN" altLang="en-US" smtClean="0"/>
              <a:t>‹#›</a:t>
            </a:fld>
            <a:endParaRPr lang="zh-CN" altLang="en-US"/>
          </a:p>
        </p:txBody>
      </p:sp>
    </p:spTree>
    <p:extLst>
      <p:ext uri="{BB962C8B-B14F-4D97-AF65-F5344CB8AC3E}">
        <p14:creationId xmlns:p14="http://schemas.microsoft.com/office/powerpoint/2010/main" val="486605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9C1268BE-2DF4-4CE7-BE6E-8B3EB159F6E6}" type="datetimeFigureOut">
              <a:rPr lang="zh-CN" altLang="en-US" smtClean="0"/>
              <a:t>18/12/4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71553D-1767-4F0C-BCD1-BCFF26906D83}" type="slidenum">
              <a:rPr lang="zh-CN" altLang="en-US" smtClean="0"/>
              <a:t>‹#›</a:t>
            </a:fld>
            <a:endParaRPr lang="zh-CN" altLang="en-US"/>
          </a:p>
        </p:txBody>
      </p:sp>
    </p:spTree>
    <p:extLst>
      <p:ext uri="{BB962C8B-B14F-4D97-AF65-F5344CB8AC3E}">
        <p14:creationId xmlns:p14="http://schemas.microsoft.com/office/powerpoint/2010/main" val="3484950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3" name="Picture Placeholder 8"/>
          <p:cNvSpPr>
            <a:spLocks noGrp="1"/>
          </p:cNvSpPr>
          <p:nvPr>
            <p:ph type="pic" sz="quarter" idx="10"/>
          </p:nvPr>
        </p:nvSpPr>
        <p:spPr>
          <a:xfrm>
            <a:off x="0" y="0"/>
            <a:ext cx="9144000" cy="6858000"/>
          </a:xfrm>
          <a:prstGeom prst="rect">
            <a:avLst/>
          </a:prstGeom>
          <a:solidFill>
            <a:schemeClr val="tx2"/>
          </a:solidFill>
        </p:spPr>
        <p:txBody>
          <a:bodyPr/>
          <a:lstStyle/>
          <a:p>
            <a:endParaRPr lang="en-US"/>
          </a:p>
        </p:txBody>
      </p:sp>
    </p:spTree>
    <p:extLst>
      <p:ext uri="{BB962C8B-B14F-4D97-AF65-F5344CB8AC3E}">
        <p14:creationId xmlns:p14="http://schemas.microsoft.com/office/powerpoint/2010/main" val="167688325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bbio Center Skyline " userDrawn="1">
  <p:cSld name="Babbio Center Skyline ">
    <p:spTree>
      <p:nvGrpSpPr>
        <p:cNvPr id="1" name="Shape 27"/>
        <p:cNvGrpSpPr/>
        <p:nvPr/>
      </p:nvGrpSpPr>
      <p:grpSpPr>
        <a:xfrm>
          <a:off x="0" y="0"/>
          <a:ext cx="0" cy="0"/>
          <a:chOff x="0" y="0"/>
          <a:chExt cx="0" cy="0"/>
        </a:xfrm>
      </p:grpSpPr>
    </p:spTree>
    <p:extLst>
      <p:ext uri="{BB962C8B-B14F-4D97-AF65-F5344CB8AC3E}">
        <p14:creationId xmlns:p14="http://schemas.microsoft.com/office/powerpoint/2010/main" val="30280877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am Info#2">
    <p:spTree>
      <p:nvGrpSpPr>
        <p:cNvPr id="1" name=""/>
        <p:cNvGrpSpPr/>
        <p:nvPr/>
      </p:nvGrpSpPr>
      <p:grpSpPr>
        <a:xfrm>
          <a:off x="0" y="0"/>
          <a:ext cx="0" cy="0"/>
          <a:chOff x="0" y="0"/>
          <a:chExt cx="0" cy="0"/>
        </a:xfrm>
      </p:grpSpPr>
      <p:sp>
        <p:nvSpPr>
          <p:cNvPr id="8" name="Picture Placeholder 9"/>
          <p:cNvSpPr>
            <a:spLocks noGrp="1"/>
          </p:cNvSpPr>
          <p:nvPr>
            <p:ph type="pic" sz="quarter" idx="10" hasCustomPrompt="1"/>
          </p:nvPr>
        </p:nvSpPr>
        <p:spPr>
          <a:xfrm>
            <a:off x="0" y="0"/>
            <a:ext cx="3888486" cy="6858000"/>
          </a:xfrm>
          <a:prstGeom prst="rect">
            <a:avLst/>
          </a:prstGeom>
          <a:solidFill>
            <a:schemeClr val="tx2"/>
          </a:solidFill>
        </p:spPr>
        <p:txBody>
          <a:bodyPr/>
          <a:lstStyle>
            <a:lvl1pPr marL="0" indent="0">
              <a:buNone/>
              <a:defRPr sz="750"/>
            </a:lvl1pPr>
          </a:lstStyle>
          <a:p>
            <a:r>
              <a:rPr lang="en-US"/>
              <a:t>Image#</a:t>
            </a:r>
          </a:p>
        </p:txBody>
      </p:sp>
    </p:spTree>
    <p:extLst>
      <p:ext uri="{BB962C8B-B14F-4D97-AF65-F5344CB8AC3E}">
        <p14:creationId xmlns:p14="http://schemas.microsoft.com/office/powerpoint/2010/main" val="304378635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9C1268BE-2DF4-4CE7-BE6E-8B3EB159F6E6}" type="datetimeFigureOut">
              <a:rPr lang="zh-CN" altLang="en-US" smtClean="0"/>
              <a:t>18/12/4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71553D-1767-4F0C-BCD1-BCFF26906D83}" type="slidenum">
              <a:rPr lang="zh-CN" altLang="en-US" smtClean="0"/>
              <a:t>‹#›</a:t>
            </a:fld>
            <a:endParaRPr lang="zh-CN" altLang="en-US"/>
          </a:p>
        </p:txBody>
      </p:sp>
    </p:spTree>
    <p:extLst>
      <p:ext uri="{BB962C8B-B14F-4D97-AF65-F5344CB8AC3E}">
        <p14:creationId xmlns:p14="http://schemas.microsoft.com/office/powerpoint/2010/main" val="195420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zh-CN"/>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p:cNvSpPr>
            <a:spLocks noGrp="1"/>
          </p:cNvSpPr>
          <p:nvPr>
            <p:ph type="dt" sz="half" idx="10"/>
          </p:nvPr>
        </p:nvSpPr>
        <p:spPr/>
        <p:txBody>
          <a:bodyPr/>
          <a:lstStyle/>
          <a:p>
            <a:fld id="{9C1268BE-2DF4-4CE7-BE6E-8B3EB159F6E6}" type="datetimeFigureOut">
              <a:rPr lang="zh-CN" altLang="en-US" smtClean="0"/>
              <a:t>18/12/4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71553D-1767-4F0C-BCD1-BCFF26906D83}" type="slidenum">
              <a:rPr lang="zh-CN" altLang="en-US" smtClean="0"/>
              <a:t>‹#›</a:t>
            </a:fld>
            <a:endParaRPr lang="zh-CN" altLang="en-US"/>
          </a:p>
        </p:txBody>
      </p:sp>
    </p:spTree>
    <p:extLst>
      <p:ext uri="{BB962C8B-B14F-4D97-AF65-F5344CB8AC3E}">
        <p14:creationId xmlns:p14="http://schemas.microsoft.com/office/powerpoint/2010/main" val="3027065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9C1268BE-2DF4-4CE7-BE6E-8B3EB159F6E6}" type="datetimeFigureOut">
              <a:rPr lang="zh-CN" altLang="en-US" smtClean="0"/>
              <a:t>18/12/4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71553D-1767-4F0C-BCD1-BCFF26906D83}" type="slidenum">
              <a:rPr lang="zh-CN" altLang="en-US" smtClean="0"/>
              <a:t>‹#›</a:t>
            </a:fld>
            <a:endParaRPr lang="zh-CN" altLang="en-US"/>
          </a:p>
        </p:txBody>
      </p:sp>
    </p:spTree>
    <p:extLst>
      <p:ext uri="{BB962C8B-B14F-4D97-AF65-F5344CB8AC3E}">
        <p14:creationId xmlns:p14="http://schemas.microsoft.com/office/powerpoint/2010/main" val="2760277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9C1268BE-2DF4-4CE7-BE6E-8B3EB159F6E6}" type="datetimeFigureOut">
              <a:rPr lang="zh-CN" altLang="en-US" smtClean="0"/>
              <a:t>18/12/4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F71553D-1767-4F0C-BCD1-BCFF26906D83}" type="slidenum">
              <a:rPr lang="zh-CN" altLang="en-US" smtClean="0"/>
              <a:t>‹#›</a:t>
            </a:fld>
            <a:endParaRPr lang="zh-CN" altLang="en-US"/>
          </a:p>
        </p:txBody>
      </p:sp>
    </p:spTree>
    <p:extLst>
      <p:ext uri="{BB962C8B-B14F-4D97-AF65-F5344CB8AC3E}">
        <p14:creationId xmlns:p14="http://schemas.microsoft.com/office/powerpoint/2010/main" val="148045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9C1268BE-2DF4-4CE7-BE6E-8B3EB159F6E6}" type="datetimeFigureOut">
              <a:rPr lang="zh-CN" altLang="en-US" smtClean="0"/>
              <a:t>18/12/4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F71553D-1767-4F0C-BCD1-BCFF26906D83}" type="slidenum">
              <a:rPr lang="zh-CN" altLang="en-US" smtClean="0"/>
              <a:t>‹#›</a:t>
            </a:fld>
            <a:endParaRPr lang="zh-CN" altLang="en-US"/>
          </a:p>
        </p:txBody>
      </p:sp>
    </p:spTree>
    <p:extLst>
      <p:ext uri="{BB962C8B-B14F-4D97-AF65-F5344CB8AC3E}">
        <p14:creationId xmlns:p14="http://schemas.microsoft.com/office/powerpoint/2010/main" val="621940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1268BE-2DF4-4CE7-BE6E-8B3EB159F6E6}" type="datetimeFigureOut">
              <a:rPr lang="zh-CN" altLang="en-US" smtClean="0"/>
              <a:t>18/12/4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F71553D-1767-4F0C-BCD1-BCFF26906D83}" type="slidenum">
              <a:rPr lang="zh-CN" altLang="en-US" smtClean="0"/>
              <a:t>‹#›</a:t>
            </a:fld>
            <a:endParaRPr lang="zh-CN" altLang="en-US"/>
          </a:p>
        </p:txBody>
      </p:sp>
    </p:spTree>
    <p:extLst>
      <p:ext uri="{BB962C8B-B14F-4D97-AF65-F5344CB8AC3E}">
        <p14:creationId xmlns:p14="http://schemas.microsoft.com/office/powerpoint/2010/main" val="1824636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9C1268BE-2DF4-4CE7-BE6E-8B3EB159F6E6}" type="datetimeFigureOut">
              <a:rPr lang="zh-CN" altLang="en-US" smtClean="0"/>
              <a:t>18/12/4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71553D-1767-4F0C-BCD1-BCFF26906D83}" type="slidenum">
              <a:rPr lang="zh-CN" altLang="en-US" smtClean="0"/>
              <a:t>‹#›</a:t>
            </a:fld>
            <a:endParaRPr lang="zh-CN" altLang="en-US"/>
          </a:p>
        </p:txBody>
      </p:sp>
    </p:spTree>
    <p:extLst>
      <p:ext uri="{BB962C8B-B14F-4D97-AF65-F5344CB8AC3E}">
        <p14:creationId xmlns:p14="http://schemas.microsoft.com/office/powerpoint/2010/main" val="97421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9C1268BE-2DF4-4CE7-BE6E-8B3EB159F6E6}" type="datetimeFigureOut">
              <a:rPr lang="zh-CN" altLang="en-US" smtClean="0"/>
              <a:t>18/12/4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71553D-1767-4F0C-BCD1-BCFF26906D83}" type="slidenum">
              <a:rPr lang="zh-CN" altLang="en-US" smtClean="0"/>
              <a:t>‹#›</a:t>
            </a:fld>
            <a:endParaRPr lang="zh-CN" altLang="en-US"/>
          </a:p>
        </p:txBody>
      </p:sp>
    </p:spTree>
    <p:extLst>
      <p:ext uri="{BB962C8B-B14F-4D97-AF65-F5344CB8AC3E}">
        <p14:creationId xmlns:p14="http://schemas.microsoft.com/office/powerpoint/2010/main" val="26441589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268BE-2DF4-4CE7-BE6E-8B3EB159F6E6}" type="datetimeFigureOut">
              <a:rPr lang="zh-CN" altLang="en-US" smtClean="0"/>
              <a:t>18/12/4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71553D-1767-4F0C-BCD1-BCFF26906D83}" type="slidenum">
              <a:rPr lang="zh-CN" altLang="en-US" smtClean="0"/>
              <a:t>‹#›</a:t>
            </a:fld>
            <a:endParaRPr lang="zh-CN" altLang="en-US"/>
          </a:p>
        </p:txBody>
      </p:sp>
    </p:spTree>
    <p:extLst>
      <p:ext uri="{BB962C8B-B14F-4D97-AF65-F5344CB8AC3E}">
        <p14:creationId xmlns:p14="http://schemas.microsoft.com/office/powerpoint/2010/main" val="227831929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eg"/></Relationships>
</file>

<file path=ppt/slides/_rels/slide14.xml.rels><?xml version="1.0" encoding="UTF-8" standalone="yes"?>
<Relationships xmlns="http://schemas.openxmlformats.org/package/2006/relationships"><Relationship Id="rId11" Type="http://schemas.microsoft.com/office/2007/relationships/hdphoto" Target="../media/hdphoto5.wdp"/><Relationship Id="rId12" Type="http://schemas.openxmlformats.org/officeDocument/2006/relationships/image" Target="../media/image19.png"/><Relationship Id="rId13" Type="http://schemas.microsoft.com/office/2007/relationships/hdphoto" Target="../media/hdphoto6.wdp"/><Relationship Id="rId14" Type="http://schemas.openxmlformats.org/officeDocument/2006/relationships/image" Target="../media/image20.png"/><Relationship Id="rId15" Type="http://schemas.microsoft.com/office/2007/relationships/hdphoto" Target="../media/hdphoto7.wdp"/><Relationship Id="rId16" Type="http://schemas.openxmlformats.org/officeDocument/2006/relationships/image" Target="../media/image21.png"/><Relationship Id="rId17" Type="http://schemas.microsoft.com/office/2007/relationships/hdphoto" Target="../media/hdphoto8.wdp"/><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4.png"/><Relationship Id="rId4" Type="http://schemas.microsoft.com/office/2007/relationships/hdphoto" Target="../media/hdphoto2.wdp"/><Relationship Id="rId5" Type="http://schemas.openxmlformats.org/officeDocument/2006/relationships/image" Target="../media/image15.png"/><Relationship Id="rId6" Type="http://schemas.microsoft.com/office/2007/relationships/hdphoto" Target="../media/hdphoto3.wdp"/><Relationship Id="rId7" Type="http://schemas.openxmlformats.org/officeDocument/2006/relationships/image" Target="../media/image16.png"/><Relationship Id="rId8" Type="http://schemas.microsoft.com/office/2007/relationships/hdphoto" Target="../media/hdphoto4.wdp"/><Relationship Id="rId9" Type="http://schemas.openxmlformats.org/officeDocument/2006/relationships/image" Target="../media/image17.png"/><Relationship Id="rId10"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9.wdp"/><Relationship Id="rId5" Type="http://schemas.openxmlformats.org/officeDocument/2006/relationships/image" Target="../media/image19.png"/><Relationship Id="rId6" Type="http://schemas.microsoft.com/office/2007/relationships/hdphoto" Target="../media/hdphoto6.wdp"/><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9.wdp"/><Relationship Id="rId5" Type="http://schemas.openxmlformats.org/officeDocument/2006/relationships/image" Target="../media/image20.png"/><Relationship Id="rId6" Type="http://schemas.microsoft.com/office/2007/relationships/hdphoto" Target="../media/hdphoto7.wdp"/><Relationship Id="rId7" Type="http://schemas.openxmlformats.org/officeDocument/2006/relationships/image" Target="../media/image21.png"/><Relationship Id="rId8"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3.png"/><Relationship Id="rId5" Type="http://schemas.microsoft.com/office/2007/relationships/hdphoto" Target="../media/hdphoto9.wdp"/><Relationship Id="rId6" Type="http://schemas.openxmlformats.org/officeDocument/2006/relationships/image" Target="../media/image15.png"/><Relationship Id="rId7"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3.png"/><Relationship Id="rId5" Type="http://schemas.microsoft.com/office/2007/relationships/hdphoto" Target="../media/hdphoto9.wdp"/><Relationship Id="rId6" Type="http://schemas.openxmlformats.org/officeDocument/2006/relationships/image" Target="../media/image16.png"/><Relationship Id="rId7"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9.wdp"/><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jpg"/><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
            <a:extLst>
              <a:ext uri="{FF2B5EF4-FFF2-40B4-BE49-F238E27FC236}">
                <a16:creationId xmlns:a16="http://schemas.microsoft.com/office/drawing/2014/main" xmlns="" id="{DA581663-A6FF-4BEF-8BB4-DF70E42CC58B}"/>
              </a:ext>
            </a:extLst>
          </p:cNvPr>
          <p:cNvPicPr>
            <a:picLocks noChangeAspect="1"/>
          </p:cNvPicPr>
          <p:nvPr/>
        </p:nvPicPr>
        <p:blipFill rotWithShape="1">
          <a:blip r:embed="rId2"/>
          <a:srcRect l="8974" r="10960" b="9927"/>
          <a:stretch/>
        </p:blipFill>
        <p:spPr>
          <a:xfrm>
            <a:off x="-1" y="0"/>
            <a:ext cx="9144001" cy="6858000"/>
          </a:xfrm>
          <a:prstGeom prst="rect">
            <a:avLst/>
          </a:prstGeom>
        </p:spPr>
      </p:pic>
      <p:sp>
        <p:nvSpPr>
          <p:cNvPr id="21" name="Rectangle 20">
            <a:extLst>
              <a:ext uri="{FF2B5EF4-FFF2-40B4-BE49-F238E27FC236}">
                <a16:creationId xmlns:a16="http://schemas.microsoft.com/office/drawing/2014/main" xmlns="" id="{A3B4B829-6830-4D7B-90C9-5902353775BC}"/>
              </a:ext>
            </a:extLst>
          </p:cNvPr>
          <p:cNvSpPr/>
          <p:nvPr/>
        </p:nvSpPr>
        <p:spPr>
          <a:xfrm>
            <a:off x="0" y="0"/>
            <a:ext cx="9144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1350" dirty="0">
              <a:solidFill>
                <a:prstClr val="white"/>
              </a:solidFill>
            </a:endParaRPr>
          </a:p>
        </p:txBody>
      </p:sp>
      <p:sp>
        <p:nvSpPr>
          <p:cNvPr id="22" name="TextBox 21">
            <a:extLst>
              <a:ext uri="{FF2B5EF4-FFF2-40B4-BE49-F238E27FC236}">
                <a16:creationId xmlns:a16="http://schemas.microsoft.com/office/drawing/2014/main" xmlns="" id="{8106ABAF-8708-4629-ACBC-A9C4E00C915A}"/>
              </a:ext>
            </a:extLst>
          </p:cNvPr>
          <p:cNvSpPr txBox="1"/>
          <p:nvPr/>
        </p:nvSpPr>
        <p:spPr>
          <a:xfrm>
            <a:off x="962764" y="2756746"/>
            <a:ext cx="7245849" cy="1323439"/>
          </a:xfrm>
          <a:prstGeom prst="rect">
            <a:avLst/>
          </a:prstGeom>
          <a:noFill/>
        </p:spPr>
        <p:txBody>
          <a:bodyPr wrap="square" rtlCol="0">
            <a:spAutoFit/>
          </a:bodyPr>
          <a:lstStyle/>
          <a:p>
            <a:pPr algn="dist" defTabSz="914363"/>
            <a:r>
              <a:rPr lang="en-US" altLang="zh-CN" sz="4400" b="1" dirty="0">
                <a:solidFill>
                  <a:srgbClr val="EEF2F5"/>
                </a:solidFill>
                <a:latin typeface="微软雅黑" panose="020B0503020204020204" pitchFamily="34" charset="-122"/>
                <a:ea typeface="微软雅黑" panose="020B0503020204020204" pitchFamily="34" charset="-122"/>
              </a:rPr>
              <a:t>Analysis of Topic Trends</a:t>
            </a:r>
            <a:endParaRPr lang="en-US" sz="4400" b="1" dirty="0">
              <a:solidFill>
                <a:srgbClr val="EEF2F5"/>
              </a:solidFill>
              <a:latin typeface="微软雅黑" panose="020B0503020204020204" pitchFamily="34" charset="-122"/>
              <a:ea typeface="微软雅黑" panose="020B0503020204020204" pitchFamily="34" charset="-122"/>
            </a:endParaRPr>
          </a:p>
          <a:p>
            <a:pPr algn="dist" defTabSz="914363"/>
            <a:r>
              <a:rPr lang="en-US" sz="3600" b="1" dirty="0">
                <a:solidFill>
                  <a:srgbClr val="EEF2F5"/>
                </a:solidFill>
              </a:rPr>
              <a:t>In Biomaterial Research</a:t>
            </a:r>
            <a:endParaRPr lang="en-US" sz="1200" b="1" dirty="0">
              <a:solidFill>
                <a:srgbClr val="EEF2F5"/>
              </a:solidFill>
            </a:endParaRPr>
          </a:p>
        </p:txBody>
      </p:sp>
      <p:pic>
        <p:nvPicPr>
          <p:cNvPr id="23" name="Picture 2" descr="http://seaeggs.com/Content/SchoolBadges/Stevens-Institute-of-Technology254.jpg">
            <a:extLst>
              <a:ext uri="{FF2B5EF4-FFF2-40B4-BE49-F238E27FC236}">
                <a16:creationId xmlns:a16="http://schemas.microsoft.com/office/drawing/2014/main" xmlns="" id="{FCB8D60C-FF6A-4C2F-BF11-CE90B3C29C8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998411" y="1143782"/>
            <a:ext cx="1147177" cy="1237714"/>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xmlns="" id="{D0946E5E-0AE8-4B56-B7D1-51AE5881C06A}"/>
              </a:ext>
            </a:extLst>
          </p:cNvPr>
          <p:cNvSpPr/>
          <p:nvPr/>
        </p:nvSpPr>
        <p:spPr>
          <a:xfrm>
            <a:off x="2275873" y="5017143"/>
            <a:ext cx="4605454" cy="861774"/>
          </a:xfrm>
          <a:prstGeom prst="rect">
            <a:avLst/>
          </a:prstGeom>
        </p:spPr>
        <p:txBody>
          <a:bodyPr wrap="square">
            <a:spAutoFit/>
          </a:bodyPr>
          <a:lstStyle/>
          <a:p>
            <a:pPr lvl="0" algn="dist">
              <a:buClr>
                <a:srgbClr val="000000"/>
              </a:buClr>
              <a:buSzPts val="700"/>
            </a:pPr>
            <a:r>
              <a:rPr lang="en-US" altLang="zh-CN" sz="2000" b="1" dirty="0">
                <a:latin typeface="Sharp Sans No1 Semibold" pitchFamily="50" charset="0"/>
                <a:ea typeface="Sharp Sans No1 Semibold" pitchFamily="50" charset="0"/>
                <a:cs typeface="Sharp Sans No1 Semibold" pitchFamily="50" charset="0"/>
                <a:sym typeface="Arial"/>
              </a:rPr>
              <a:t>Bibliometric Data Analysis of Topics</a:t>
            </a:r>
            <a:endParaRPr lang="en-US" altLang="zh-CN" sz="1100" dirty="0">
              <a:latin typeface="Sharp Sans No1 Semibold" pitchFamily="50" charset="0"/>
              <a:ea typeface="Sharp Sans No1 Semibold" pitchFamily="50" charset="0"/>
              <a:cs typeface="Sharp Sans No1 Semibold" pitchFamily="50" charset="0"/>
            </a:endParaRPr>
          </a:p>
          <a:p>
            <a:pPr lvl="0" algn="dist">
              <a:spcBef>
                <a:spcPts val="1200"/>
              </a:spcBef>
              <a:buClr>
                <a:srgbClr val="000000"/>
              </a:buClr>
              <a:buSzPts val="450"/>
            </a:pPr>
            <a:r>
              <a:rPr lang="en-US" altLang="zh-CN" sz="2000" b="1" dirty="0">
                <a:latin typeface="Sharp Sans No1 Semibold" pitchFamily="50" charset="0"/>
                <a:ea typeface="Sharp Sans No1 Semibold" pitchFamily="50" charset="0"/>
                <a:cs typeface="Sharp Sans No1 Semibold" pitchFamily="50" charset="0"/>
                <a:sym typeface="Arial"/>
              </a:rPr>
              <a:t>Wiley Field Consulting Project Review</a:t>
            </a:r>
            <a:endParaRPr lang="en-US" altLang="zh-CN" sz="1600" dirty="0">
              <a:latin typeface="Sharp Sans No1 Semibold" pitchFamily="50" charset="0"/>
              <a:ea typeface="Sharp Sans No1 Semibold" pitchFamily="50" charset="0"/>
              <a:cs typeface="Sharp Sans No1 Semibold" pitchFamily="50" charset="0"/>
              <a:sym typeface="Arial"/>
            </a:endParaRPr>
          </a:p>
        </p:txBody>
      </p:sp>
    </p:spTree>
    <p:extLst>
      <p:ext uri="{BB962C8B-B14F-4D97-AF65-F5344CB8AC3E}">
        <p14:creationId xmlns:p14="http://schemas.microsoft.com/office/powerpoint/2010/main" val="222797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300"/>
                                        <p:tgtEl>
                                          <p:spTgt spid="21"/>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fade">
                                      <p:cBhvr>
                                        <p:cTn id="10" dur="300"/>
                                        <p:tgtEl>
                                          <p:spTgt spid="22">
                                            <p:txEl>
                                              <p:pRg st="0" end="0"/>
                                            </p:txEl>
                                          </p:spTgt>
                                        </p:tgtEl>
                                      </p:cBhvr>
                                    </p:animEffect>
                                    <p:anim calcmode="lin" valueType="num">
                                      <p:cBhvr>
                                        <p:cTn id="11" dur="3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2" dur="3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C4F56096-0B72-4446-B62E-CB9229C4EFD3}"/>
              </a:ext>
            </a:extLst>
          </p:cNvPr>
          <p:cNvSpPr/>
          <p:nvPr/>
        </p:nvSpPr>
        <p:spPr>
          <a:xfrm>
            <a:off x="433991" y="361507"/>
            <a:ext cx="3287403" cy="6273210"/>
          </a:xfrm>
          <a:prstGeom prst="roundRect">
            <a:avLst>
              <a:gd name="adj" fmla="val 9676"/>
            </a:avLst>
          </a:prstGeom>
          <a:solidFill>
            <a:schemeClr val="tx2">
              <a:lumMod val="2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endParaRPr lang="en-US" altLang="zh-CN" sz="2400" b="1" dirty="0" smtClean="0">
              <a:solidFill>
                <a:srgbClr val="F6922F"/>
              </a:solidFill>
            </a:endParaRPr>
          </a:p>
          <a:p>
            <a:pPr algn="r">
              <a:lnSpc>
                <a:spcPct val="150000"/>
              </a:lnSpc>
            </a:pPr>
            <a:r>
              <a:rPr lang="en-US" altLang="zh-CN" sz="2800" b="1" dirty="0" smtClean="0">
                <a:solidFill>
                  <a:srgbClr val="F6922F"/>
                </a:solidFill>
              </a:rPr>
              <a:t>Bone</a:t>
            </a:r>
            <a:endParaRPr lang="en-US" altLang="zh-CN" sz="2800" b="1" dirty="0">
              <a:solidFill>
                <a:schemeClr val="accent6">
                  <a:lumMod val="50000"/>
                </a:schemeClr>
              </a:solidFill>
            </a:endParaRPr>
          </a:p>
          <a:p>
            <a:pPr algn="r">
              <a:lnSpc>
                <a:spcPct val="150000"/>
              </a:lnSpc>
            </a:pPr>
            <a:r>
              <a:rPr lang="en-US" altLang="zh-CN" sz="2800" b="1" dirty="0" smtClean="0">
                <a:solidFill>
                  <a:schemeClr val="accent2">
                    <a:lumMod val="75000"/>
                  </a:schemeClr>
                </a:solidFill>
              </a:rPr>
              <a:t>Polymer</a:t>
            </a:r>
            <a:endParaRPr lang="en-US" altLang="zh-CN" sz="2800" b="1" dirty="0">
              <a:solidFill>
                <a:schemeClr val="accent2">
                  <a:lumMod val="75000"/>
                </a:schemeClr>
              </a:solidFill>
            </a:endParaRPr>
          </a:p>
          <a:p>
            <a:pPr algn="r">
              <a:lnSpc>
                <a:spcPct val="150000"/>
              </a:lnSpc>
            </a:pPr>
            <a:r>
              <a:rPr lang="en-US" altLang="zh-CN" sz="2800" b="1" dirty="0" smtClean="0">
                <a:solidFill>
                  <a:srgbClr val="D45254"/>
                </a:solidFill>
              </a:rPr>
              <a:t>Chitosan</a:t>
            </a:r>
            <a:endParaRPr lang="en-US" altLang="zh-CN" sz="2800" b="1" dirty="0">
              <a:solidFill>
                <a:srgbClr val="A36970"/>
              </a:solidFill>
            </a:endParaRPr>
          </a:p>
          <a:p>
            <a:pPr algn="r">
              <a:lnSpc>
                <a:spcPct val="150000"/>
              </a:lnSpc>
            </a:pPr>
            <a:r>
              <a:rPr lang="en-US" altLang="zh-CN" sz="2800" b="1" dirty="0" smtClean="0">
                <a:solidFill>
                  <a:schemeClr val="tx1">
                    <a:lumMod val="50000"/>
                  </a:schemeClr>
                </a:solidFill>
              </a:rPr>
              <a:t>Tissue Engineering</a:t>
            </a:r>
          </a:p>
          <a:p>
            <a:pPr algn="r">
              <a:lnSpc>
                <a:spcPct val="150000"/>
              </a:lnSpc>
            </a:pPr>
            <a:r>
              <a:rPr lang="en-US" altLang="zh-CN" sz="2800" b="1" dirty="0">
                <a:solidFill>
                  <a:schemeClr val="accent1">
                    <a:lumMod val="75000"/>
                  </a:schemeClr>
                </a:solidFill>
              </a:rPr>
              <a:t>Hydrogel</a:t>
            </a:r>
          </a:p>
          <a:p>
            <a:pPr algn="r">
              <a:lnSpc>
                <a:spcPct val="150000"/>
              </a:lnSpc>
            </a:pPr>
            <a:r>
              <a:rPr lang="en-US" altLang="zh-CN" sz="2800" b="1" dirty="0" smtClean="0">
                <a:solidFill>
                  <a:schemeClr val="accent2">
                    <a:lumMod val="50000"/>
                  </a:schemeClr>
                </a:solidFill>
              </a:rPr>
              <a:t>Scaffold</a:t>
            </a:r>
            <a:endParaRPr lang="en-US" altLang="zh-CN" sz="2800" b="1" dirty="0" smtClean="0">
              <a:solidFill>
                <a:schemeClr val="tx1">
                  <a:lumMod val="50000"/>
                </a:schemeClr>
              </a:solidFill>
            </a:endParaRPr>
          </a:p>
          <a:p>
            <a:pPr algn="r">
              <a:lnSpc>
                <a:spcPct val="150000"/>
              </a:lnSpc>
            </a:pPr>
            <a:r>
              <a:rPr lang="en-US" altLang="zh-CN" sz="2800" b="1" dirty="0">
                <a:solidFill>
                  <a:srgbClr val="EFCB4A"/>
                </a:solidFill>
              </a:rPr>
              <a:t>Nanoparticles</a:t>
            </a:r>
          </a:p>
          <a:p>
            <a:pPr algn="r">
              <a:lnSpc>
                <a:spcPct val="150000"/>
              </a:lnSpc>
            </a:pPr>
            <a:r>
              <a:rPr lang="en-US" altLang="zh-CN" sz="2800" b="1" dirty="0" smtClean="0">
                <a:solidFill>
                  <a:srgbClr val="A36970"/>
                </a:solidFill>
              </a:rPr>
              <a:t>Regeneration</a:t>
            </a:r>
          </a:p>
          <a:p>
            <a:pPr algn="r">
              <a:lnSpc>
                <a:spcPct val="150000"/>
              </a:lnSpc>
            </a:pPr>
            <a:r>
              <a:rPr lang="en-US" altLang="zh-CN" sz="2800" b="1" dirty="0">
                <a:solidFill>
                  <a:srgbClr val="7030A0"/>
                </a:solidFill>
              </a:rPr>
              <a:t>Adhesion</a:t>
            </a:r>
          </a:p>
          <a:p>
            <a:pPr algn="r">
              <a:lnSpc>
                <a:spcPct val="150000"/>
              </a:lnSpc>
            </a:pPr>
            <a:r>
              <a:rPr lang="en-US" altLang="zh-CN" sz="2800" b="1" dirty="0" smtClean="0">
                <a:solidFill>
                  <a:schemeClr val="accent6">
                    <a:lumMod val="75000"/>
                  </a:schemeClr>
                </a:solidFill>
              </a:rPr>
              <a:t>Microstructur</a:t>
            </a:r>
            <a:r>
              <a:rPr lang="en-US" altLang="zh-CN" sz="2400" b="1" dirty="0" smtClean="0">
                <a:solidFill>
                  <a:schemeClr val="accent6">
                    <a:lumMod val="75000"/>
                  </a:schemeClr>
                </a:solidFill>
              </a:rPr>
              <a:t>e</a:t>
            </a:r>
            <a:endParaRPr lang="en-US" altLang="zh-CN" sz="2400" b="1" dirty="0">
              <a:solidFill>
                <a:schemeClr val="accent6">
                  <a:lumMod val="75000"/>
                </a:schemeClr>
              </a:solidFill>
            </a:endParaRPr>
          </a:p>
          <a:p>
            <a:pPr algn="r">
              <a:lnSpc>
                <a:spcPct val="150000"/>
              </a:lnSpc>
            </a:pPr>
            <a:endParaRPr lang="en-US" altLang="zh-CN" sz="2400" b="1" dirty="0">
              <a:solidFill>
                <a:schemeClr val="tx1">
                  <a:lumMod val="50000"/>
                </a:schemeClr>
              </a:solidFill>
            </a:endParaRPr>
          </a:p>
        </p:txBody>
      </p:sp>
      <p:sp>
        <p:nvSpPr>
          <p:cNvPr id="3" name="Google Shape;72;p9">
            <a:extLst>
              <a:ext uri="{FF2B5EF4-FFF2-40B4-BE49-F238E27FC236}">
                <a16:creationId xmlns:a16="http://schemas.microsoft.com/office/drawing/2014/main" xmlns="" id="{24DD71CF-3120-4A3C-9621-99D41A36B487}"/>
              </a:ext>
            </a:extLst>
          </p:cNvPr>
          <p:cNvSpPr txBox="1"/>
          <p:nvPr/>
        </p:nvSpPr>
        <p:spPr>
          <a:xfrm>
            <a:off x="4460904" y="912037"/>
            <a:ext cx="3173274" cy="170357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altLang="zh-CN" sz="3600" b="1" dirty="0" smtClean="0">
                <a:latin typeface="Sharp Sans No1 Semibold" pitchFamily="50" charset="0"/>
                <a:ea typeface="Sharp Sans No1 Semibold" pitchFamily="50" charset="0"/>
                <a:cs typeface="Sharp Sans No1 Semibold" pitchFamily="50" charset="0"/>
              </a:rPr>
              <a:t>Interested</a:t>
            </a:r>
            <a:r>
              <a:rPr lang="en-US" sz="3600" b="1" dirty="0" smtClean="0">
                <a:latin typeface="Sharp Sans No1 Semibold" pitchFamily="50" charset="0"/>
                <a:ea typeface="Sharp Sans No1 Semibold" pitchFamily="50" charset="0"/>
                <a:cs typeface="Sharp Sans No1 Semibold" pitchFamily="50" charset="0"/>
              </a:rPr>
              <a:t> 10</a:t>
            </a:r>
          </a:p>
          <a:p>
            <a:pPr marL="0" marR="0" lvl="0" indent="0" algn="l" rtl="0">
              <a:lnSpc>
                <a:spcPct val="100000"/>
              </a:lnSpc>
              <a:spcBef>
                <a:spcPts val="0"/>
              </a:spcBef>
              <a:spcAft>
                <a:spcPts val="0"/>
              </a:spcAft>
              <a:buClr>
                <a:srgbClr val="000000"/>
              </a:buClr>
              <a:buSzPts val="3600"/>
              <a:buFont typeface="Arial"/>
              <a:buNone/>
            </a:pPr>
            <a:endParaRPr lang="en-US" sz="3600" b="1" dirty="0">
              <a:latin typeface="Sharp Sans No1 Semibold" pitchFamily="50" charset="0"/>
              <a:ea typeface="Sharp Sans No1 Semibold" pitchFamily="50" charset="0"/>
              <a:cs typeface="Sharp Sans No1 Semibold" pitchFamily="50" charset="0"/>
            </a:endParaRPr>
          </a:p>
          <a:p>
            <a:pPr marL="0" marR="0" lvl="0" indent="0" algn="l" rtl="0">
              <a:lnSpc>
                <a:spcPct val="100000"/>
              </a:lnSpc>
              <a:spcBef>
                <a:spcPts val="0"/>
              </a:spcBef>
              <a:spcAft>
                <a:spcPts val="0"/>
              </a:spcAft>
              <a:buClr>
                <a:srgbClr val="000000"/>
              </a:buClr>
              <a:buSzPts val="3600"/>
              <a:buFont typeface="Arial"/>
              <a:buNone/>
            </a:pPr>
            <a:r>
              <a:rPr lang="en-US" sz="3600" b="1" dirty="0" smtClean="0">
                <a:latin typeface="Sharp Sans No1 Semibold" pitchFamily="50" charset="0"/>
                <a:ea typeface="Sharp Sans No1 Semibold" pitchFamily="50" charset="0"/>
                <a:cs typeface="Sharp Sans No1 Semibold" pitchFamily="50" charset="0"/>
              </a:rPr>
              <a:t>Topics</a:t>
            </a:r>
            <a:endParaRPr lang="en-US" sz="3600" b="1" i="0" u="none" strike="noStrike" cap="none" dirty="0">
              <a:solidFill>
                <a:srgbClr val="000000"/>
              </a:solidFill>
              <a:latin typeface="Sharp Sans No1 Semibold" pitchFamily="50" charset="0"/>
              <a:ea typeface="Sharp Sans No1 Semibold" pitchFamily="50" charset="0"/>
              <a:cs typeface="Sharp Sans No1 Semibold" pitchFamily="50" charset="0"/>
              <a:sym typeface="Arial"/>
            </a:endParaRPr>
          </a:p>
        </p:txBody>
      </p:sp>
    </p:spTree>
    <p:extLst>
      <p:ext uri="{BB962C8B-B14F-4D97-AF65-F5344CB8AC3E}">
        <p14:creationId xmlns:p14="http://schemas.microsoft.com/office/powerpoint/2010/main" val="906597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9"/>
          <p:cNvSpPr txBox="1"/>
          <p:nvPr/>
        </p:nvSpPr>
        <p:spPr>
          <a:xfrm>
            <a:off x="577666" y="519131"/>
            <a:ext cx="8141031" cy="780900"/>
          </a:xfrm>
          <a:prstGeom prst="rect">
            <a:avLst/>
          </a:prstGeom>
          <a:noFill/>
          <a:ln>
            <a:noFill/>
          </a:ln>
        </p:spPr>
        <p:txBody>
          <a:bodyPr spcFirstLastPara="1" wrap="square" lIns="91425" tIns="45700" rIns="91425" bIns="45700" anchor="t" anchorCtr="0">
            <a:noAutofit/>
          </a:bodyPr>
          <a:lstStyle/>
          <a:p>
            <a:pPr lvl="0">
              <a:buClr>
                <a:srgbClr val="000000"/>
              </a:buClr>
              <a:buSzPts val="3600"/>
            </a:pPr>
            <a:r>
              <a:rPr lang="en-US" sz="3600" b="1" dirty="0">
                <a:latin typeface="Sharp Sans No1 Semibold" pitchFamily="50" charset="0"/>
                <a:ea typeface="Sharp Sans No1 Semibold" pitchFamily="50" charset="0"/>
                <a:cs typeface="Sharp Sans No1 Semibold" pitchFamily="50" charset="0"/>
              </a:rPr>
              <a:t>Topic Analysis </a:t>
            </a:r>
            <a:r>
              <a:rPr lang="en-US" altLang="zh-CN" sz="3600" b="1" dirty="0">
                <a:latin typeface="Sharp Sans No1 Semibold" pitchFamily="50" charset="0"/>
                <a:ea typeface="Sharp Sans No1 Semibold" pitchFamily="50" charset="0"/>
                <a:cs typeface="Sharp Sans No1 Semibold" pitchFamily="50" charset="0"/>
              </a:rPr>
              <a:t>| </a:t>
            </a:r>
            <a:r>
              <a:rPr lang="en-US" altLang="zh-CN" sz="2800" b="1" dirty="0">
                <a:latin typeface="Sharp Sans No1 Semibold" pitchFamily="50" charset="0"/>
                <a:ea typeface="Sharp Sans No1 Semibold" pitchFamily="50" charset="0"/>
                <a:cs typeface="Sharp Sans No1 Semibold" pitchFamily="50" charset="0"/>
                <a:sym typeface="Arial"/>
              </a:rPr>
              <a:t>E</a:t>
            </a:r>
            <a:r>
              <a:rPr lang="en-US" altLang="zh-CN" sz="2800" dirty="0">
                <a:latin typeface="Sharp Sans No1 Semibold" pitchFamily="50" charset="0"/>
                <a:ea typeface="Sharp Sans No1 Semibold" pitchFamily="50" charset="0"/>
                <a:cs typeface="Sharp Sans No1 Semibold" pitchFamily="50" charset="0"/>
                <a:sym typeface="Arial"/>
              </a:rPr>
              <a:t>merging and Shrinking Topics</a:t>
            </a:r>
            <a:endParaRPr sz="3600" b="1" i="0" u="none" strike="noStrike" cap="none" dirty="0">
              <a:solidFill>
                <a:srgbClr val="000000"/>
              </a:solidFill>
              <a:latin typeface="Sharp Sans No1 Semibold" pitchFamily="50" charset="0"/>
              <a:ea typeface="Sharp Sans No1 Semibold" pitchFamily="50" charset="0"/>
              <a:cs typeface="Sharp Sans No1 Semibold" pitchFamily="50" charset="0"/>
              <a:sym typeface="Arial"/>
            </a:endParaRPr>
          </a:p>
        </p:txBody>
      </p:sp>
      <p:pic>
        <p:nvPicPr>
          <p:cNvPr id="4" name="Google Shape;111;p13">
            <a:extLst>
              <a:ext uri="{FF2B5EF4-FFF2-40B4-BE49-F238E27FC236}">
                <a16:creationId xmlns:a16="http://schemas.microsoft.com/office/drawing/2014/main" xmlns="" id="{F377C9D6-F73A-4A01-8744-B8E062123F28}"/>
              </a:ext>
            </a:extLst>
          </p:cNvPr>
          <p:cNvPicPr preferRelativeResize="0"/>
          <p:nvPr/>
        </p:nvPicPr>
        <p:blipFill rotWithShape="1">
          <a:blip r:embed="rId3">
            <a:alphaModFix/>
          </a:blip>
          <a:srcRect l="5739" t="4984" r="6893" b="4550"/>
          <a:stretch/>
        </p:blipFill>
        <p:spPr>
          <a:xfrm>
            <a:off x="5167900" y="4002218"/>
            <a:ext cx="3290300" cy="2445049"/>
          </a:xfrm>
          <a:prstGeom prst="rect">
            <a:avLst/>
          </a:prstGeom>
          <a:noFill/>
          <a:ln>
            <a:noFill/>
          </a:ln>
        </p:spPr>
      </p:pic>
      <p:pic>
        <p:nvPicPr>
          <p:cNvPr id="5" name="Google Shape;112;p13">
            <a:extLst>
              <a:ext uri="{FF2B5EF4-FFF2-40B4-BE49-F238E27FC236}">
                <a16:creationId xmlns:a16="http://schemas.microsoft.com/office/drawing/2014/main" xmlns="" id="{7180BC18-6EB8-4B78-80A4-A2DE936A73F4}"/>
              </a:ext>
            </a:extLst>
          </p:cNvPr>
          <p:cNvPicPr preferRelativeResize="0"/>
          <p:nvPr/>
        </p:nvPicPr>
        <p:blipFill rotWithShape="1">
          <a:blip r:embed="rId4">
            <a:alphaModFix/>
          </a:blip>
          <a:srcRect l="5980" t="3558" r="7477" b="5200"/>
          <a:stretch/>
        </p:blipFill>
        <p:spPr>
          <a:xfrm>
            <a:off x="5167825" y="1428600"/>
            <a:ext cx="3290375" cy="2445049"/>
          </a:xfrm>
          <a:prstGeom prst="rect">
            <a:avLst/>
          </a:prstGeom>
          <a:noFill/>
          <a:ln>
            <a:noFill/>
          </a:ln>
        </p:spPr>
      </p:pic>
      <p:sp>
        <p:nvSpPr>
          <p:cNvPr id="6" name="Google Shape;135;p13">
            <a:extLst>
              <a:ext uri="{FF2B5EF4-FFF2-40B4-BE49-F238E27FC236}">
                <a16:creationId xmlns:a16="http://schemas.microsoft.com/office/drawing/2014/main" xmlns="" id="{231C1685-5335-4359-B9E5-D4B3A62A96CD}"/>
              </a:ext>
            </a:extLst>
          </p:cNvPr>
          <p:cNvSpPr txBox="1"/>
          <p:nvPr/>
        </p:nvSpPr>
        <p:spPr>
          <a:xfrm>
            <a:off x="307828" y="1428601"/>
            <a:ext cx="4658829" cy="5250896"/>
          </a:xfrm>
          <a:prstGeom prst="rect">
            <a:avLst/>
          </a:prstGeom>
          <a:noFill/>
          <a:ln>
            <a:noFill/>
          </a:ln>
        </p:spPr>
        <p:txBody>
          <a:bodyPr spcFirstLastPara="1" wrap="square" lIns="90000" tIns="91425" rIns="91425" bIns="91425" anchor="t" anchorCtr="0">
            <a:noAutofit/>
          </a:bodyPr>
          <a:lstStyle/>
          <a:p>
            <a:pPr marL="182880" lvl="0" indent="-289560" algn="just" rtl="0">
              <a:spcBef>
                <a:spcPts val="0"/>
              </a:spcBef>
              <a:spcAft>
                <a:spcPts val="0"/>
              </a:spcAft>
              <a:buClr>
                <a:schemeClr val="dk1"/>
              </a:buClr>
              <a:buSzPts val="2400"/>
              <a:buChar char="●"/>
            </a:pPr>
            <a:r>
              <a:rPr lang="en-US" sz="2400" dirty="0"/>
              <a:t>The emerging trend is discerned with the positive coefficient of the linear fit, while the shrinking trend is correlated with the negative one.</a:t>
            </a:r>
          </a:p>
          <a:p>
            <a:pPr marL="182880" lvl="0" indent="-289560" algn="just" rtl="0">
              <a:spcBef>
                <a:spcPts val="0"/>
              </a:spcBef>
              <a:spcAft>
                <a:spcPts val="0"/>
              </a:spcAft>
              <a:buClr>
                <a:schemeClr val="dk1"/>
              </a:buClr>
              <a:buSzPts val="2400"/>
              <a:buChar char="●"/>
            </a:pPr>
            <a:endParaRPr lang="en-US" sz="2400" dirty="0"/>
          </a:p>
          <a:p>
            <a:pPr marL="182880" lvl="0" indent="-289560" algn="just" rtl="0">
              <a:spcBef>
                <a:spcPts val="0"/>
              </a:spcBef>
              <a:spcAft>
                <a:spcPts val="0"/>
              </a:spcAft>
              <a:buClr>
                <a:schemeClr val="dk1"/>
              </a:buClr>
              <a:buSzPts val="2400"/>
              <a:buChar char="●"/>
            </a:pPr>
            <a:r>
              <a:rPr lang="en-US" sz="2400" dirty="0" smtClean="0"/>
              <a:t>The </a:t>
            </a:r>
            <a:r>
              <a:rPr lang="en-US" sz="2400" dirty="0"/>
              <a:t>emerging topics includes </a:t>
            </a:r>
            <a:r>
              <a:rPr lang="en-US" sz="2400" b="1" dirty="0">
                <a:solidFill>
                  <a:schemeClr val="accent5"/>
                </a:solidFill>
              </a:rPr>
              <a:t>tissue engineering, scaffold, hydrogel, chitosan, regeneration, microstructure, nanoparticles</a:t>
            </a:r>
            <a:r>
              <a:rPr lang="en-US" sz="2400" dirty="0"/>
              <a:t>, while the topics of </a:t>
            </a:r>
            <a:r>
              <a:rPr lang="en-US" sz="2400" b="1" dirty="0">
                <a:solidFill>
                  <a:schemeClr val="accent2"/>
                </a:solidFill>
              </a:rPr>
              <a:t>polymer, bone </a:t>
            </a:r>
            <a:r>
              <a:rPr lang="en-US" sz="2400" dirty="0"/>
              <a:t>and</a:t>
            </a:r>
            <a:r>
              <a:rPr lang="en-US" sz="2400" b="1" dirty="0"/>
              <a:t> </a:t>
            </a:r>
            <a:r>
              <a:rPr lang="en-US" sz="2400" b="1" dirty="0">
                <a:solidFill>
                  <a:schemeClr val="accent2"/>
                </a:solidFill>
              </a:rPr>
              <a:t>adhesion</a:t>
            </a:r>
            <a:r>
              <a:rPr lang="en-US" sz="2400" dirty="0"/>
              <a:t> are shrinking.</a:t>
            </a:r>
            <a:endParaRPr sz="2400" dirty="0"/>
          </a:p>
          <a:p>
            <a:pPr marL="0" lvl="0" indent="0" algn="just" rtl="0">
              <a:spcBef>
                <a:spcPts val="0"/>
              </a:spcBef>
              <a:spcAft>
                <a:spcPts val="0"/>
              </a:spcAft>
              <a:buNone/>
            </a:pPr>
            <a:endParaRPr dirty="0"/>
          </a:p>
        </p:txBody>
      </p:sp>
    </p:spTree>
    <p:extLst>
      <p:ext uri="{BB962C8B-B14F-4D97-AF65-F5344CB8AC3E}">
        <p14:creationId xmlns:p14="http://schemas.microsoft.com/office/powerpoint/2010/main" val="320292553"/>
      </p:ext>
    </p:extLst>
  </p:cSld>
  <p:clrMapOvr>
    <a:masterClrMapping/>
  </p:clrMapOvr>
  <p:transition spd="slow">
    <p:wipe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9"/>
          <p:cNvSpPr txBox="1"/>
          <p:nvPr/>
        </p:nvSpPr>
        <p:spPr>
          <a:xfrm>
            <a:off x="245203" y="435049"/>
            <a:ext cx="7182757" cy="780900"/>
          </a:xfrm>
          <a:prstGeom prst="rect">
            <a:avLst/>
          </a:prstGeom>
          <a:noFill/>
          <a:ln>
            <a:noFill/>
          </a:ln>
        </p:spPr>
        <p:txBody>
          <a:bodyPr spcFirstLastPara="1" wrap="square" lIns="91425" tIns="45700" rIns="91425" bIns="45700" anchor="t" anchorCtr="0">
            <a:noAutofit/>
          </a:bodyPr>
          <a:lstStyle/>
          <a:p>
            <a:pPr>
              <a:buClr>
                <a:srgbClr val="000000"/>
              </a:buClr>
              <a:buSzPts val="3600"/>
            </a:pPr>
            <a:r>
              <a:rPr lang="en-US" sz="3600" b="1" dirty="0">
                <a:latin typeface="Sharp Sans No1 Semibold" pitchFamily="50" charset="0"/>
                <a:ea typeface="Sharp Sans No1 Semibold" pitchFamily="50" charset="0"/>
                <a:cs typeface="Sharp Sans No1 Semibold" pitchFamily="50" charset="0"/>
              </a:rPr>
              <a:t>Topic Analysis </a:t>
            </a:r>
            <a:r>
              <a:rPr lang="en-US" altLang="zh-CN" sz="3600" b="1" dirty="0">
                <a:latin typeface="Sharp Sans No1 Semibold" pitchFamily="50" charset="0"/>
                <a:ea typeface="Sharp Sans No1 Semibold" pitchFamily="50" charset="0"/>
                <a:cs typeface="Sharp Sans No1 Semibold" pitchFamily="50" charset="0"/>
              </a:rPr>
              <a:t>| </a:t>
            </a:r>
            <a:r>
              <a:rPr lang="en-US" altLang="zh-CN" sz="3600" dirty="0">
                <a:latin typeface="Sharp Sans No1 Semibold" pitchFamily="50" charset="0"/>
                <a:ea typeface="Sharp Sans No1 Semibold" pitchFamily="50" charset="0"/>
                <a:cs typeface="Sharp Sans No1 Semibold" pitchFamily="50" charset="0"/>
                <a:sym typeface="Arial"/>
              </a:rPr>
              <a:t>Features analysis</a:t>
            </a:r>
          </a:p>
          <a:p>
            <a:pPr marL="0" marR="0" lvl="0" indent="0" algn="l" rtl="0">
              <a:lnSpc>
                <a:spcPct val="100000"/>
              </a:lnSpc>
              <a:spcBef>
                <a:spcPts val="0"/>
              </a:spcBef>
              <a:spcAft>
                <a:spcPts val="0"/>
              </a:spcAft>
              <a:buClr>
                <a:srgbClr val="000000"/>
              </a:buClr>
              <a:buSzPts val="3600"/>
              <a:buFont typeface="Arial"/>
              <a:buNone/>
            </a:pPr>
            <a:endParaRPr sz="3600" b="1" i="0" u="none" strike="noStrike" cap="none" dirty="0">
              <a:solidFill>
                <a:srgbClr val="000000"/>
              </a:solidFill>
              <a:latin typeface="Sharp Sans No1 Semibold" pitchFamily="50" charset="0"/>
              <a:ea typeface="Sharp Sans No1 Semibold" pitchFamily="50" charset="0"/>
              <a:cs typeface="Sharp Sans No1 Semibold" pitchFamily="50" charset="0"/>
              <a:sym typeface="Arial"/>
            </a:endParaRPr>
          </a:p>
        </p:txBody>
      </p:sp>
      <p:sp>
        <p:nvSpPr>
          <p:cNvPr id="5" name="Google Shape;103;p13">
            <a:extLst>
              <a:ext uri="{FF2B5EF4-FFF2-40B4-BE49-F238E27FC236}">
                <a16:creationId xmlns:a16="http://schemas.microsoft.com/office/drawing/2014/main" xmlns="" id="{2C4779C5-8172-44F8-9E2D-1BDB0D919D01}"/>
              </a:ext>
            </a:extLst>
          </p:cNvPr>
          <p:cNvSpPr txBox="1"/>
          <p:nvPr/>
        </p:nvSpPr>
        <p:spPr>
          <a:xfrm>
            <a:off x="4849825" y="1428599"/>
            <a:ext cx="4048972" cy="5224127"/>
          </a:xfrm>
          <a:prstGeom prst="rect">
            <a:avLst/>
          </a:prstGeom>
          <a:noFill/>
          <a:ln>
            <a:noFill/>
          </a:ln>
        </p:spPr>
        <p:txBody>
          <a:bodyPr spcFirstLastPara="1" wrap="square" lIns="91425" tIns="91425" rIns="91425" bIns="91425" anchor="t" anchorCtr="0">
            <a:noAutofit/>
          </a:bodyPr>
          <a:lstStyle/>
          <a:p>
            <a:pPr marL="365760" lvl="0" indent="-289560" rtl="0">
              <a:lnSpc>
                <a:spcPct val="115000"/>
              </a:lnSpc>
              <a:spcBef>
                <a:spcPts val="0"/>
              </a:spcBef>
              <a:spcAft>
                <a:spcPts val="0"/>
              </a:spcAft>
              <a:buClr>
                <a:schemeClr val="dk1"/>
              </a:buClr>
              <a:buSzPts val="2400"/>
              <a:buChar char="●"/>
            </a:pPr>
            <a:r>
              <a:rPr lang="en-US" sz="2400" dirty="0"/>
              <a:t>Topics like </a:t>
            </a:r>
            <a:r>
              <a:rPr lang="en-US" sz="2400" b="1" dirty="0">
                <a:solidFill>
                  <a:schemeClr val="accent5"/>
                </a:solidFill>
              </a:rPr>
              <a:t>Regeneration, Tissue, Biomaterials and Scaffolds, Tissue, Bone</a:t>
            </a:r>
            <a:r>
              <a:rPr lang="en-US" sz="2400" dirty="0">
                <a:solidFill>
                  <a:schemeClr val="accent5"/>
                </a:solidFill>
              </a:rPr>
              <a:t> </a:t>
            </a:r>
            <a:r>
              <a:rPr lang="en-US" sz="2400" dirty="0" err="1"/>
              <a:t>etc</a:t>
            </a:r>
            <a:r>
              <a:rPr lang="en-US" sz="2400" dirty="0"/>
              <a:t> have high Journal impact factor, which are also emerging topics as analyzed before.</a:t>
            </a:r>
            <a:endParaRPr sz="2400" dirty="0"/>
          </a:p>
          <a:p>
            <a:pPr marL="365760" lvl="0" indent="-289560" rtl="0">
              <a:spcBef>
                <a:spcPts val="0"/>
              </a:spcBef>
              <a:spcAft>
                <a:spcPts val="0"/>
              </a:spcAft>
              <a:buClr>
                <a:schemeClr val="dk1"/>
              </a:buClr>
              <a:buSzPts val="2400"/>
              <a:buChar char="●"/>
            </a:pPr>
            <a:r>
              <a:rPr lang="en-US" sz="2400" dirty="0"/>
              <a:t>Topics like </a:t>
            </a:r>
            <a:r>
              <a:rPr lang="en-US" sz="2400" b="1" dirty="0">
                <a:solidFill>
                  <a:schemeClr val="accent2"/>
                </a:solidFill>
              </a:rPr>
              <a:t>Microscopy, Laser, </a:t>
            </a:r>
            <a:r>
              <a:rPr lang="en-US" sz="2400" b="1" dirty="0" err="1">
                <a:solidFill>
                  <a:schemeClr val="accent2"/>
                </a:solidFill>
              </a:rPr>
              <a:t>dna</a:t>
            </a:r>
            <a:r>
              <a:rPr lang="en-US" sz="2400" b="1" dirty="0">
                <a:solidFill>
                  <a:schemeClr val="accent2"/>
                </a:solidFill>
              </a:rPr>
              <a:t>, beta</a:t>
            </a:r>
            <a:r>
              <a:rPr lang="en-US" sz="2400" dirty="0">
                <a:solidFill>
                  <a:schemeClr val="accent2"/>
                </a:solidFill>
              </a:rPr>
              <a:t> </a:t>
            </a:r>
            <a:r>
              <a:rPr lang="en-US" sz="2400" dirty="0"/>
              <a:t>and strength </a:t>
            </a:r>
            <a:r>
              <a:rPr lang="en-US" sz="2400" dirty="0" err="1"/>
              <a:t>etc</a:t>
            </a:r>
            <a:r>
              <a:rPr lang="en-US" sz="2400" dirty="0"/>
              <a:t> have very low Journal impact factor which are also shrinking topics.</a:t>
            </a:r>
            <a:endParaRPr sz="2400" dirty="0"/>
          </a:p>
          <a:p>
            <a:pPr marL="0" lvl="0" indent="0" rtl="0">
              <a:spcBef>
                <a:spcPts val="1200"/>
              </a:spcBef>
              <a:spcAft>
                <a:spcPts val="0"/>
              </a:spcAft>
              <a:buNone/>
            </a:pPr>
            <a:endParaRPr sz="2400" dirty="0"/>
          </a:p>
          <a:p>
            <a:pPr marL="0" lvl="0" indent="0" rtl="0">
              <a:spcBef>
                <a:spcPts val="1200"/>
              </a:spcBef>
              <a:spcAft>
                <a:spcPts val="0"/>
              </a:spcAft>
              <a:buNone/>
            </a:pPr>
            <a:endParaRPr sz="2400" dirty="0"/>
          </a:p>
          <a:p>
            <a:pPr marL="0" lvl="0" indent="0" rtl="0">
              <a:spcBef>
                <a:spcPts val="1200"/>
              </a:spcBef>
              <a:spcAft>
                <a:spcPts val="0"/>
              </a:spcAft>
              <a:buNone/>
            </a:pPr>
            <a:endParaRPr sz="2400" dirty="0"/>
          </a:p>
          <a:p>
            <a:pPr marL="0" lvl="0" indent="0" rtl="0">
              <a:spcBef>
                <a:spcPts val="1200"/>
              </a:spcBef>
              <a:spcAft>
                <a:spcPts val="1200"/>
              </a:spcAft>
              <a:buClr>
                <a:schemeClr val="dk1"/>
              </a:buClr>
              <a:buSzPts val="1100"/>
              <a:buFont typeface="Arial"/>
              <a:buNone/>
            </a:pPr>
            <a:endParaRPr sz="2400" dirty="0"/>
          </a:p>
        </p:txBody>
      </p:sp>
      <p:pic>
        <p:nvPicPr>
          <p:cNvPr id="6" name="Google Shape;102;p13">
            <a:extLst>
              <a:ext uri="{FF2B5EF4-FFF2-40B4-BE49-F238E27FC236}">
                <a16:creationId xmlns:a16="http://schemas.microsoft.com/office/drawing/2014/main" xmlns="" id="{3BD20CF0-F378-44ED-ACC0-098A03C99CFD}"/>
              </a:ext>
            </a:extLst>
          </p:cNvPr>
          <p:cNvPicPr preferRelativeResize="0"/>
          <p:nvPr/>
        </p:nvPicPr>
        <p:blipFill>
          <a:blip r:embed="rId3">
            <a:alphaModFix/>
          </a:blip>
          <a:stretch>
            <a:fillRect/>
          </a:stretch>
        </p:blipFill>
        <p:spPr>
          <a:xfrm>
            <a:off x="404037" y="1672604"/>
            <a:ext cx="4678326" cy="3728735"/>
          </a:xfrm>
          <a:prstGeom prst="rect">
            <a:avLst/>
          </a:prstGeom>
          <a:noFill/>
          <a:ln>
            <a:noFill/>
          </a:ln>
        </p:spPr>
      </p:pic>
    </p:spTree>
    <p:extLst>
      <p:ext uri="{BB962C8B-B14F-4D97-AF65-F5344CB8AC3E}">
        <p14:creationId xmlns:p14="http://schemas.microsoft.com/office/powerpoint/2010/main" val="1838150775"/>
      </p:ext>
    </p:extLst>
  </p:cSld>
  <p:clrMapOvr>
    <a:masterClrMapping/>
  </p:clrMapOvr>
  <p:transition spd="slow">
    <p:wipe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âstevens institute of technology picturesâçå¾çæç´¢ç»æ">
            <a:extLst>
              <a:ext uri="{FF2B5EF4-FFF2-40B4-BE49-F238E27FC236}">
                <a16:creationId xmlns:a16="http://schemas.microsoft.com/office/drawing/2014/main" xmlns="" id="{C40809EB-6211-4ADB-B905-E55C49D79A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91" r="20493"/>
          <a:stretch/>
        </p:blipFill>
        <p:spPr bwMode="auto">
          <a:xfrm>
            <a:off x="0" y="925404"/>
            <a:ext cx="9144000" cy="472620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xmlns="" id="{80151271-B403-4435-8705-96EDAB194509}"/>
              </a:ext>
            </a:extLst>
          </p:cNvPr>
          <p:cNvSpPr/>
          <p:nvPr/>
        </p:nvSpPr>
        <p:spPr>
          <a:xfrm>
            <a:off x="0" y="-14997"/>
            <a:ext cx="9144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1350">
              <a:solidFill>
                <a:prstClr val="white"/>
              </a:solidFill>
            </a:endParaRPr>
          </a:p>
        </p:txBody>
      </p:sp>
      <p:sp>
        <p:nvSpPr>
          <p:cNvPr id="11" name="TextBox 10">
            <a:extLst>
              <a:ext uri="{FF2B5EF4-FFF2-40B4-BE49-F238E27FC236}">
                <a16:creationId xmlns:a16="http://schemas.microsoft.com/office/drawing/2014/main" xmlns="" id="{0ABC663C-DD5F-479B-9907-7FA543AA63E3}"/>
              </a:ext>
            </a:extLst>
          </p:cNvPr>
          <p:cNvSpPr txBox="1"/>
          <p:nvPr/>
        </p:nvSpPr>
        <p:spPr>
          <a:xfrm>
            <a:off x="850140" y="4046156"/>
            <a:ext cx="6842322" cy="769441"/>
          </a:xfrm>
          <a:prstGeom prst="rect">
            <a:avLst/>
          </a:prstGeom>
          <a:noFill/>
        </p:spPr>
        <p:txBody>
          <a:bodyPr wrap="square" rtlCol="0">
            <a:spAutoFit/>
          </a:bodyPr>
          <a:lstStyle/>
          <a:p>
            <a:pPr defTabSz="914340"/>
            <a:r>
              <a:rPr lang="en-US" altLang="zh-CN" sz="4000" b="1" dirty="0">
                <a:solidFill>
                  <a:prstClr val="white"/>
                </a:solidFill>
              </a:rPr>
              <a:t>Social Medial </a:t>
            </a:r>
            <a:r>
              <a:rPr lang="en-US" altLang="zh-CN" sz="4400" b="1" dirty="0">
                <a:solidFill>
                  <a:prstClr val="white"/>
                </a:solidFill>
              </a:rPr>
              <a:t>analysis</a:t>
            </a:r>
          </a:p>
        </p:txBody>
      </p:sp>
      <p:sp>
        <p:nvSpPr>
          <p:cNvPr id="12" name="Oval 11">
            <a:extLst>
              <a:ext uri="{FF2B5EF4-FFF2-40B4-BE49-F238E27FC236}">
                <a16:creationId xmlns:a16="http://schemas.microsoft.com/office/drawing/2014/main" xmlns="" id="{35E5AAA5-C1DB-42DB-A096-63A5C0E3B59E}"/>
              </a:ext>
            </a:extLst>
          </p:cNvPr>
          <p:cNvSpPr/>
          <p:nvPr/>
        </p:nvSpPr>
        <p:spPr>
          <a:xfrm>
            <a:off x="985434"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13" name="Oval 12">
            <a:extLst>
              <a:ext uri="{FF2B5EF4-FFF2-40B4-BE49-F238E27FC236}">
                <a16:creationId xmlns:a16="http://schemas.microsoft.com/office/drawing/2014/main" xmlns="" id="{F89D8020-40BD-462D-A6B0-587193630407}"/>
              </a:ext>
            </a:extLst>
          </p:cNvPr>
          <p:cNvSpPr/>
          <p:nvPr/>
        </p:nvSpPr>
        <p:spPr>
          <a:xfrm>
            <a:off x="1286133"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14" name="Oval 13">
            <a:extLst>
              <a:ext uri="{FF2B5EF4-FFF2-40B4-BE49-F238E27FC236}">
                <a16:creationId xmlns:a16="http://schemas.microsoft.com/office/drawing/2014/main" xmlns="" id="{112F4CEB-2927-4228-9923-4808B78AE38A}"/>
              </a:ext>
            </a:extLst>
          </p:cNvPr>
          <p:cNvSpPr/>
          <p:nvPr/>
        </p:nvSpPr>
        <p:spPr>
          <a:xfrm>
            <a:off x="1586831" y="4826612"/>
            <a:ext cx="117029" cy="117029"/>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15" name="Oval 14">
            <a:extLst>
              <a:ext uri="{FF2B5EF4-FFF2-40B4-BE49-F238E27FC236}">
                <a16:creationId xmlns:a16="http://schemas.microsoft.com/office/drawing/2014/main" xmlns="" id="{5D3646C5-694B-4C87-A775-58FD8699CCEB}"/>
              </a:ext>
            </a:extLst>
          </p:cNvPr>
          <p:cNvSpPr/>
          <p:nvPr/>
        </p:nvSpPr>
        <p:spPr>
          <a:xfrm>
            <a:off x="1887530"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16" name="Oval 15">
            <a:extLst>
              <a:ext uri="{FF2B5EF4-FFF2-40B4-BE49-F238E27FC236}">
                <a16:creationId xmlns:a16="http://schemas.microsoft.com/office/drawing/2014/main" xmlns="" id="{CEFC82F4-A53A-47B6-B6F4-E95823336EBC}"/>
              </a:ext>
            </a:extLst>
          </p:cNvPr>
          <p:cNvSpPr/>
          <p:nvPr/>
        </p:nvSpPr>
        <p:spPr>
          <a:xfrm>
            <a:off x="2188228"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Tree>
    <p:extLst>
      <p:ext uri="{BB962C8B-B14F-4D97-AF65-F5344CB8AC3E}">
        <p14:creationId xmlns:p14="http://schemas.microsoft.com/office/powerpoint/2010/main" val="16139517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xmlns="" id="{067AC5AD-5486-4093-B262-C1D6F2C28C70}"/>
              </a:ext>
            </a:extLst>
          </p:cNvPr>
          <p:cNvSpPr txBox="1"/>
          <p:nvPr/>
        </p:nvSpPr>
        <p:spPr>
          <a:xfrm>
            <a:off x="1615878" y="667923"/>
            <a:ext cx="6842322" cy="769441"/>
          </a:xfrm>
          <a:prstGeom prst="rect">
            <a:avLst/>
          </a:prstGeom>
          <a:noFill/>
        </p:spPr>
        <p:txBody>
          <a:bodyPr wrap="square" rtlCol="0">
            <a:spAutoFit/>
          </a:bodyPr>
          <a:lstStyle/>
          <a:p>
            <a:pPr algn="r" defTabSz="914340"/>
            <a:r>
              <a:rPr lang="en-US" altLang="zh-CN" sz="4000" b="1" dirty="0">
                <a:solidFill>
                  <a:prstClr val="white"/>
                </a:solidFill>
              </a:rPr>
              <a:t>Social Medial </a:t>
            </a:r>
            <a:r>
              <a:rPr lang="en-US" altLang="zh-CN" sz="4400" b="1" dirty="0">
                <a:solidFill>
                  <a:prstClr val="white"/>
                </a:solidFill>
              </a:rPr>
              <a:t>analysis</a:t>
            </a:r>
          </a:p>
        </p:txBody>
      </p:sp>
      <p:grpSp>
        <p:nvGrpSpPr>
          <p:cNvPr id="9" name="Group 8">
            <a:extLst>
              <a:ext uri="{FF2B5EF4-FFF2-40B4-BE49-F238E27FC236}">
                <a16:creationId xmlns:a16="http://schemas.microsoft.com/office/drawing/2014/main" xmlns="" id="{72B99C8F-F2E8-4796-920A-70225AB90C9B}"/>
              </a:ext>
            </a:extLst>
          </p:cNvPr>
          <p:cNvGrpSpPr/>
          <p:nvPr/>
        </p:nvGrpSpPr>
        <p:grpSpPr>
          <a:xfrm>
            <a:off x="4843711" y="1609172"/>
            <a:ext cx="3025387" cy="1179747"/>
            <a:chOff x="2550660" y="1572532"/>
            <a:chExt cx="3025387" cy="1179747"/>
          </a:xfrm>
        </p:grpSpPr>
        <p:pic>
          <p:nvPicPr>
            <p:cNvPr id="1026" name="Picture 2" descr="âgoogle scholarâçå¾çæç´¢ç»æ">
              <a:extLst>
                <a:ext uri="{FF2B5EF4-FFF2-40B4-BE49-F238E27FC236}">
                  <a16:creationId xmlns:a16="http://schemas.microsoft.com/office/drawing/2014/main" xmlns="" id="{68AE2102-CD70-42B7-BE24-95A3E3CEF14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534" b="89041" l="5542" r="97229">
                          <a14:foregroundMark x1="8759" y1="22343" x2="6045" y2="24658"/>
                          <a14:foregroundMark x1="18892" y1="13699" x2="14190" y2="17710"/>
                          <a14:foregroundMark x1="6223" y1="49351" x2="6297" y2="59589"/>
                          <a14:foregroundMark x1="6185" y1="44070" x2="6202" y2="46457"/>
                          <a14:foregroundMark x1="6045" y1="24658" x2="6098" y2="31961"/>
                          <a14:foregroundMark x1="11335" y1="63699" x2="18892" y2="69863"/>
                          <a14:foregroundMark x1="6297" y1="59589" x2="11335" y2="63699"/>
                          <a14:foregroundMark x1="16953" y1="44156" x2="16877" y2="43151"/>
                          <a14:foregroundMark x1="18892" y1="69863" x2="18420" y2="63601"/>
                          <a14:foregroundMark x1="31990" y1="35616" x2="31486" y2="34247"/>
                          <a14:foregroundMark x1="72657" y1="60890" x2="74055" y2="68493"/>
                          <a14:foregroundMark x1="65317" y1="77766" x2="63728" y2="79452"/>
                          <a14:foregroundMark x1="73410" y1="69178" x2="73200" y2="69401"/>
                          <a14:foregroundMark x1="74055" y1="68493" x2="73410" y2="69178"/>
                          <a14:foregroundMark x1="80605" y1="13699" x2="80353" y2="69178"/>
                          <a14:foregroundMark x1="92927" y1="63741" x2="93955" y2="65753"/>
                          <a14:foregroundMark x1="87657" y1="53425" x2="89182" y2="56410"/>
                          <a14:foregroundMark x1="32242" y1="36301" x2="32242" y2="36301"/>
                          <a14:foregroundMark x1="35229" y1="65916" x2="36272" y2="71233"/>
                          <a14:foregroundMark x1="30227" y1="40411" x2="31058" y2="44651"/>
                          <a14:foregroundMark x1="36272" y1="71233" x2="37028" y2="68493"/>
                          <a14:foregroundMark x1="71374" y1="66719" x2="71788" y2="66438"/>
                          <a14:foregroundMark x1="68766" y1="68493" x2="69265" y2="68154"/>
                          <a14:foregroundMark x1="71305" y1="66618" x2="73300" y2="65068"/>
                          <a14:foregroundMark x1="72796" y1="68493" x2="72796" y2="68493"/>
                          <a14:foregroundMark x1="72726" y1="68706" x2="73552" y2="67808"/>
                          <a14:foregroundMark x1="72734" y1="68717" x2="73804" y2="68493"/>
                          <a14:foregroundMark x1="97229" y1="45890" x2="97229" y2="45890"/>
                          <a14:backgroundMark x1="12343" y1="19863" x2="12343" y2="19863"/>
                          <a14:backgroundMark x1="12343" y1="19863" x2="12343" y2="19863"/>
                          <a14:backgroundMark x1="13854" y1="17808" x2="13854" y2="17808"/>
                          <a14:backgroundMark x1="12594" y1="19178" x2="10076" y2="25342"/>
                          <a14:backgroundMark x1="15869" y1="21233" x2="7053" y2="45890"/>
                          <a14:backgroundMark x1="7053" y1="45890" x2="7305" y2="48630"/>
                          <a14:backgroundMark x1="19144" y1="53425" x2="19144" y2="53425"/>
                          <a14:backgroundMark x1="19144" y1="52055" x2="12091" y2="56849"/>
                          <a14:backgroundMark x1="12846" y1="63699" x2="12846" y2="63699"/>
                          <a14:backgroundMark x1="6297" y1="43836" x2="6297" y2="43836"/>
                          <a14:backgroundMark x1="6297" y1="46575" x2="6297" y2="46575"/>
                          <a14:backgroundMark x1="6549" y1="49315" x2="6549" y2="49315"/>
                          <a14:backgroundMark x1="6549" y1="32877" x2="6549" y2="32877"/>
                          <a14:backgroundMark x1="14610" y1="17808" x2="14610" y2="17808"/>
                          <a14:backgroundMark x1="15365" y1="17808" x2="15365" y2="17808"/>
                          <a14:backgroundMark x1="16121" y1="17808" x2="16121" y2="17808"/>
                          <a14:backgroundMark x1="15869" y1="17808" x2="15869" y2="17808"/>
                          <a14:backgroundMark x1="32494" y1="56849" x2="32494" y2="56849"/>
                          <a14:backgroundMark x1="32242" y1="49315" x2="35013" y2="61644"/>
                          <a14:backgroundMark x1="31234" y1="48630" x2="31990" y2="46575"/>
                          <a14:backgroundMark x1="31990" y1="48630" x2="31738" y2="48630"/>
                          <a14:backgroundMark x1="31234" y1="45890" x2="31234" y2="45890"/>
                          <a14:backgroundMark x1="35013" y1="64384" x2="34257" y2="60959"/>
                          <a14:backgroundMark x1="71285" y1="49315" x2="70025" y2="43151"/>
                          <a14:backgroundMark x1="72292" y1="52055" x2="71521" y2="57820"/>
                          <a14:backgroundMark x1="70025" y1="47260" x2="68766" y2="41096"/>
                          <a14:backgroundMark x1="71537" y1="50000" x2="70277" y2="49315"/>
                          <a14:backgroundMark x1="89169" y1="60274" x2="93955" y2="57534"/>
                          <a14:backgroundMark x1="89421" y1="57534" x2="89421" y2="57534"/>
                          <a14:backgroundMark x1="90932" y1="58219" x2="89421" y2="57534"/>
                          <a14:backgroundMark x1="92191" y1="61644" x2="92947" y2="63699"/>
                          <a14:backgroundMark x1="88917" y1="58219" x2="88917" y2="58219"/>
                          <a14:backgroundMark x1="89169" y1="57534" x2="89169" y2="57534"/>
                          <a14:backgroundMark x1="67162" y1="76409" x2="64484" y2="73288"/>
                          <a14:backgroundMark x1="67668" y1="73913" x2="65491" y2="75342"/>
                          <a14:backgroundMark x1="72544" y1="71233" x2="72544" y2="71233"/>
                          <a14:backgroundMark x1="73048" y1="69863" x2="73048" y2="69863"/>
                          <a14:backgroundMark x1="73048" y1="69178" x2="72292" y2="72603"/>
                          <a14:backgroundMark x1="65239" y1="78082" x2="65743" y2="78082"/>
                          <a14:backgroundMark x1="32242" y1="86986" x2="56675" y2="89726"/>
                        </a14:backgroundRemoval>
                      </a14:imgEffect>
                    </a14:imgLayer>
                  </a14:imgProps>
                </a:ext>
                <a:ext uri="{28A0092B-C50C-407E-A947-70E740481C1C}">
                  <a14:useLocalDpi xmlns:a14="http://schemas.microsoft.com/office/drawing/2010/main" val="0"/>
                </a:ext>
              </a:extLst>
            </a:blip>
            <a:srcRect/>
            <a:stretch>
              <a:fillRect/>
            </a:stretch>
          </p:blipFill>
          <p:spPr bwMode="auto">
            <a:xfrm>
              <a:off x="2550660" y="1572532"/>
              <a:ext cx="3025387" cy="11126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03D19EB0-0A1A-46D2-AE63-DDF277E4169C}"/>
                </a:ext>
              </a:extLst>
            </p:cNvPr>
            <p:cNvSpPr txBox="1"/>
            <p:nvPr/>
          </p:nvSpPr>
          <p:spPr>
            <a:xfrm>
              <a:off x="3301352" y="2382947"/>
              <a:ext cx="1154533" cy="369332"/>
            </a:xfrm>
            <a:prstGeom prst="rect">
              <a:avLst/>
            </a:prstGeom>
            <a:noFill/>
          </p:spPr>
          <p:txBody>
            <a:bodyPr wrap="square" rtlCol="0">
              <a:spAutoFit/>
            </a:bodyPr>
            <a:lstStyle/>
            <a:p>
              <a:pPr algn="dist"/>
              <a:r>
                <a:rPr lang="en-US" altLang="zh-CN" dirty="0">
                  <a:solidFill>
                    <a:srgbClr val="569DF4"/>
                  </a:solidFill>
                  <a:latin typeface="Arial Black" panose="020B0A04020102020204" pitchFamily="34" charset="0"/>
                </a:rPr>
                <a:t>Scholar</a:t>
              </a:r>
              <a:endParaRPr lang="zh-CN" altLang="en-US" dirty="0">
                <a:solidFill>
                  <a:srgbClr val="569DF4"/>
                </a:solidFill>
                <a:latin typeface="Arial Black" panose="020B0A04020102020204" pitchFamily="34" charset="0"/>
              </a:endParaRPr>
            </a:p>
          </p:txBody>
        </p:sp>
      </p:grpSp>
      <p:pic>
        <p:nvPicPr>
          <p:cNvPr id="1034" name="Picture 10" descr="âtwitterâçå¾çæç´¢ç»æ">
            <a:extLst>
              <a:ext uri="{FF2B5EF4-FFF2-40B4-BE49-F238E27FC236}">
                <a16:creationId xmlns:a16="http://schemas.microsoft.com/office/drawing/2014/main" xmlns="" id="{15540E56-C029-432F-95D0-7B642C0812D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342" b="96860" l="3250" r="95167">
                        <a14:foregroundMark x1="69083" y1="8342" x2="69083" y2="8342"/>
                        <a14:foregroundMark x1="11750" y1="84789" x2="11750" y2="84789"/>
                        <a14:foregroundMark x1="3250" y1="85770" x2="3250" y2="85770"/>
                        <a14:foregroundMark x1="11750" y1="96860" x2="11750" y2="96860"/>
                        <a14:foregroundMark x1="8833" y1="95191" x2="8833" y2="95191"/>
                        <a14:foregroundMark x1="27917" y1="92051" x2="27917" y2="92051"/>
                        <a14:foregroundMark x1="40583" y1="88616" x2="40583" y2="88616"/>
                        <a14:foregroundMark x1="49333" y1="86850" x2="49333" y2="86850"/>
                        <a14:foregroundMark x1="62583" y1="86457" x2="62583" y2="86457"/>
                        <a14:foregroundMark x1="83750" y1="87242" x2="83750" y2="87242"/>
                        <a14:foregroundMark x1="90250" y1="87537" x2="90250" y2="87537"/>
                        <a14:foregroundMark x1="41417" y1="78901" x2="41417" y2="78901"/>
                        <a14:foregroundMark x1="95167" y1="85574" x2="95167" y2="85574"/>
                        <a14:backgroundMark x1="77833" y1="87439" x2="77833" y2="87439"/>
                      </a14:backgroundRemoval>
                    </a14:imgEffect>
                  </a14:imgLayer>
                </a14:imgProps>
              </a:ext>
              <a:ext uri="{28A0092B-C50C-407E-A947-70E740481C1C}">
                <a14:useLocalDpi xmlns:a14="http://schemas.microsoft.com/office/drawing/2010/main" val="0"/>
              </a:ext>
            </a:extLst>
          </a:blip>
          <a:srcRect/>
          <a:stretch>
            <a:fillRect/>
          </a:stretch>
        </p:blipFill>
        <p:spPr bwMode="auto">
          <a:xfrm>
            <a:off x="5841674" y="4778186"/>
            <a:ext cx="1327396" cy="112725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âscience blog logoâçå¾çæç´¢ç»æ">
            <a:extLst>
              <a:ext uri="{FF2B5EF4-FFF2-40B4-BE49-F238E27FC236}">
                <a16:creationId xmlns:a16="http://schemas.microsoft.com/office/drawing/2014/main" xmlns="" id="{7EE4A863-3389-4212-88B7-3E9496E5768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901" b="89109" l="5634" r="94930">
                        <a14:foregroundMark x1="14366" y1="42574" x2="14366" y2="42574"/>
                        <a14:foregroundMark x1="10423" y1="29703" x2="10423" y2="29703"/>
                        <a14:foregroundMark x1="6197" y1="60396" x2="6197" y2="60396"/>
                        <a14:foregroundMark x1="27324" y1="49505" x2="27324" y2="49505"/>
                        <a14:foregroundMark x1="30986" y1="48515" x2="30986" y2="48515"/>
                        <a14:foregroundMark x1="37746" y1="45545" x2="37746" y2="45545"/>
                        <a14:foregroundMark x1="37465" y1="29703" x2="37465" y2="29703"/>
                        <a14:foregroundMark x1="45634" y1="50495" x2="45634" y2="50495"/>
                        <a14:foregroundMark x1="48169" y1="43564" x2="48169" y2="43564"/>
                        <a14:foregroundMark x1="56338" y1="42574" x2="56338" y2="42574"/>
                        <a14:foregroundMark x1="67606" y1="51485" x2="67606" y2="51485"/>
                        <a14:foregroundMark x1="80000" y1="41584" x2="80000" y2="41584"/>
                        <a14:foregroundMark x1="84225" y1="41584" x2="84225" y2="41584"/>
                        <a14:foregroundMark x1="92113" y1="39604" x2="92113" y2="39604"/>
                        <a14:foregroundMark x1="93803" y1="44554" x2="94930" y2="50495"/>
                        <a14:foregroundMark x1="69859" y1="46535" x2="69859" y2="46535"/>
                        <a14:backgroundMark x1="5634" y1="60396" x2="5634" y2="60396"/>
                        <a14:backgroundMark x1="31549" y1="48515" x2="31549" y2="48515"/>
                        <a14:backgroundMark x1="80563" y1="41584" x2="80563" y2="41584"/>
                        <a14:backgroundMark x1="95493" y1="50495" x2="95493" y2="50495"/>
                      </a14:backgroundRemoval>
                    </a14:imgEffect>
                  </a14:imgLayer>
                </a14:imgProps>
              </a:ext>
              <a:ext uri="{28A0092B-C50C-407E-A947-70E740481C1C}">
                <a14:useLocalDpi xmlns:a14="http://schemas.microsoft.com/office/drawing/2010/main" val="0"/>
              </a:ext>
            </a:extLst>
          </a:blip>
          <a:srcRect/>
          <a:stretch>
            <a:fillRect/>
          </a:stretch>
        </p:blipFill>
        <p:spPr bwMode="auto">
          <a:xfrm>
            <a:off x="976967" y="2748615"/>
            <a:ext cx="3381375" cy="9620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âscientific american logoâçå¾çæç´¢ç»æ">
            <a:extLst>
              <a:ext uri="{FF2B5EF4-FFF2-40B4-BE49-F238E27FC236}">
                <a16:creationId xmlns:a16="http://schemas.microsoft.com/office/drawing/2014/main" xmlns="" id="{B445058C-F7A5-4458-B437-3DA9F52995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02055" y="1589757"/>
            <a:ext cx="2931198" cy="99945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âplos blogâçå¾çæç´¢ç»æ">
            <a:extLst>
              <a:ext uri="{FF2B5EF4-FFF2-40B4-BE49-F238E27FC236}">
                <a16:creationId xmlns:a16="http://schemas.microsoft.com/office/drawing/2014/main" xmlns="" id="{FF9D0395-2319-4051-A690-1FEB003B15DA}"/>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10000" b="90000" l="10000" r="90000">
                        <a14:foregroundMark x1="30667" y1="22917" x2="30667" y2="22917"/>
                        <a14:foregroundMark x1="26833" y1="18125" x2="26833" y2="18125"/>
                        <a14:foregroundMark x1="19833" y1="21458" x2="19833" y2="21458"/>
                        <a14:foregroundMark x1="17583" y1="30417" x2="17583" y2="30417"/>
                        <a14:foregroundMark x1="18083" y1="45000" x2="18083" y2="45000"/>
                        <a14:foregroundMark x1="22333" y1="53958" x2="22333" y2="53958"/>
                        <a14:foregroundMark x1="28500" y1="51875" x2="28500" y2="51875"/>
                        <a14:foregroundMark x1="32167" y1="39375" x2="32167" y2="39375"/>
                        <a14:foregroundMark x1="35750" y1="39167" x2="35750" y2="39167"/>
                        <a14:foregroundMark x1="44000" y1="38750" x2="44000" y2="38750"/>
                        <a14:foregroundMark x1="50167" y1="35000" x2="50167" y2="35000"/>
                        <a14:foregroundMark x1="63667" y1="34792" x2="63667" y2="34792"/>
                        <a14:foregroundMark x1="38000" y1="60625" x2="38000" y2="60625"/>
                        <a14:foregroundMark x1="40333" y1="60417" x2="40333" y2="60417"/>
                        <a14:foregroundMark x1="45333" y1="60625" x2="45333" y2="60625"/>
                      </a14:backgroundRemoval>
                    </a14:imgEffect>
                  </a14:imgLayer>
                </a14:imgProps>
              </a:ext>
              <a:ext uri="{28A0092B-C50C-407E-A947-70E740481C1C}">
                <a14:useLocalDpi xmlns:a14="http://schemas.microsoft.com/office/drawing/2010/main" val="0"/>
              </a:ext>
            </a:extLst>
          </a:blip>
          <a:srcRect l="13840" r="29396" b="21707"/>
          <a:stretch/>
        </p:blipFill>
        <p:spPr bwMode="auto">
          <a:xfrm>
            <a:off x="1534472" y="3678605"/>
            <a:ext cx="2375554" cy="1310626"/>
          </a:xfrm>
          <a:prstGeom prst="rect">
            <a:avLst/>
          </a:prstGeom>
          <a:noFill/>
          <a:extLst>
            <a:ext uri="{909E8E84-426E-40DD-AFC4-6F175D3DCCD1}">
              <a14:hiddenFill xmlns:a14="http://schemas.microsoft.com/office/drawing/2010/main">
                <a:solidFill>
                  <a:srgbClr val="FFFFFF"/>
                </a:solidFill>
              </a14:hiddenFill>
            </a:ext>
          </a:extLst>
        </p:spPr>
      </p:pic>
      <p:sp>
        <p:nvSpPr>
          <p:cNvPr id="54" name="Google Shape;73;p9">
            <a:extLst>
              <a:ext uri="{FF2B5EF4-FFF2-40B4-BE49-F238E27FC236}">
                <a16:creationId xmlns:a16="http://schemas.microsoft.com/office/drawing/2014/main" xmlns="" id="{5C472C63-2836-4A4A-85C8-F9DFBAEBF522}"/>
              </a:ext>
            </a:extLst>
          </p:cNvPr>
          <p:cNvSpPr txBox="1">
            <a:spLocks/>
          </p:cNvSpPr>
          <p:nvPr/>
        </p:nvSpPr>
        <p:spPr>
          <a:xfrm>
            <a:off x="560550" y="5979886"/>
            <a:ext cx="8022900" cy="541211"/>
          </a:xfrm>
          <a:prstGeom prst="rect">
            <a:avLst/>
          </a:prstGeom>
          <a:noFill/>
          <a:ln>
            <a:noFill/>
          </a:ln>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Clr>
                <a:schemeClr val="dk1"/>
              </a:buClr>
              <a:buSzPts val="2000"/>
              <a:buFont typeface="Arial"/>
              <a:buNone/>
            </a:pPr>
            <a:r>
              <a:rPr lang="en-US" sz="2400" dirty="0">
                <a:latin typeface="Sharp Sans No1 Semibold" pitchFamily="50" charset="0"/>
                <a:ea typeface="Sharp Sans No1 Semibold" pitchFamily="50" charset="0"/>
                <a:cs typeface="Sharp Sans No1 Semibold" pitchFamily="50" charset="0"/>
                <a:sym typeface="Arial"/>
              </a:rPr>
              <a:t>Data description </a:t>
            </a:r>
          </a:p>
        </p:txBody>
      </p:sp>
      <p:pic>
        <p:nvPicPr>
          <p:cNvPr id="11" name="Picture 8" descr="âgoogle trends logo pngâçå¾çæç´¢ç»æ">
            <a:extLst>
              <a:ext uri="{FF2B5EF4-FFF2-40B4-BE49-F238E27FC236}">
                <a16:creationId xmlns:a16="http://schemas.microsoft.com/office/drawing/2014/main" xmlns="" id="{833F8771-BCB6-4107-BBEF-1B1C97C87B35}"/>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foregroundMark x1="24970" y1="25974" x2="24970" y2="25974"/>
                        <a14:foregroundMark x1="28380" y1="23810" x2="28380" y2="23810"/>
                        <a14:foregroundMark x1="35810" y1="24242" x2="35810" y2="24242"/>
                        <a14:foregroundMark x1="41169" y1="23810" x2="41169" y2="23810"/>
                        <a14:foregroundMark x1="44945" y1="23593" x2="44945" y2="23593"/>
                        <a14:foregroundMark x1="50061" y1="25325" x2="50061" y2="25325"/>
                        <a14:foregroundMark x1="55907" y1="19697" x2="55907" y2="19697"/>
                        <a14:foregroundMark x1="58465" y1="26623" x2="58465" y2="26623"/>
                        <a14:foregroundMark x1="64921" y1="24242" x2="64921" y2="24242"/>
                        <a14:foregroundMark x1="67844" y1="24675" x2="67844" y2="24675"/>
                        <a14:foregroundMark x1="74787" y1="23810" x2="74787" y2="23810"/>
                        <a14:foregroundMark x1="78806" y1="24675" x2="78806" y2="24675"/>
                        <a14:backgroundMark x1="48721" y1="25541" x2="48721" y2="25541"/>
                        <a14:backgroundMark x1="64190" y1="25758" x2="64190" y2="25758"/>
                      </a14:backgroundRemoval>
                    </a14:imgEffect>
                  </a14:imgLayer>
                </a14:imgProps>
              </a:ext>
              <a:ext uri="{28A0092B-C50C-407E-A947-70E740481C1C}">
                <a14:useLocalDpi xmlns:a14="http://schemas.microsoft.com/office/drawing/2010/main" val="0"/>
              </a:ext>
            </a:extLst>
          </a:blip>
          <a:srcRect/>
          <a:stretch>
            <a:fillRect/>
          </a:stretch>
        </p:blipFill>
        <p:spPr bwMode="auto">
          <a:xfrm>
            <a:off x="4843711" y="2974854"/>
            <a:ext cx="3323322" cy="187012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xmlns="" id="{425E5C43-0155-4D2B-AD5D-D967B161C0C3}"/>
              </a:ext>
            </a:extLst>
          </p:cNvPr>
          <p:cNvGrpSpPr/>
          <p:nvPr/>
        </p:nvGrpSpPr>
        <p:grpSpPr>
          <a:xfrm>
            <a:off x="1047930" y="5028900"/>
            <a:ext cx="2987266" cy="876542"/>
            <a:chOff x="2215610" y="5282771"/>
            <a:chExt cx="2987266" cy="876542"/>
          </a:xfrm>
        </p:grpSpPr>
        <p:pic>
          <p:nvPicPr>
            <p:cNvPr id="13" name="Picture 20" descr="âyoutube logoâçå¾çæç´¢ç»æ">
              <a:extLst>
                <a:ext uri="{FF2B5EF4-FFF2-40B4-BE49-F238E27FC236}">
                  <a16:creationId xmlns:a16="http://schemas.microsoft.com/office/drawing/2014/main" xmlns="" id="{362CFD8D-4D92-45D0-9D80-F2596EAF2304}"/>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34460" t="-1408"/>
            <a:stretch/>
          </p:blipFill>
          <p:spPr bwMode="auto">
            <a:xfrm>
              <a:off x="3432123" y="5357215"/>
              <a:ext cx="1770753" cy="6849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descr="âyoutube logoâçå¾çæç´¢ç»æ">
              <a:extLst>
                <a:ext uri="{FF2B5EF4-FFF2-40B4-BE49-F238E27FC236}">
                  <a16:creationId xmlns:a16="http://schemas.microsoft.com/office/drawing/2014/main" xmlns="" id="{F5567AC1-B924-4EF2-9F1C-8F0AAFE66367}"/>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15610" y="5282771"/>
              <a:ext cx="1517094" cy="8765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82879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E130413C-9CD8-4014-ABE0-0E3278DBE092}"/>
              </a:ext>
            </a:extLst>
          </p:cNvPr>
          <p:cNvGrpSpPr/>
          <p:nvPr/>
        </p:nvGrpSpPr>
        <p:grpSpPr>
          <a:xfrm>
            <a:off x="-313602" y="996798"/>
            <a:ext cx="7402010" cy="4978407"/>
            <a:chOff x="461540" y="845834"/>
            <a:chExt cx="7402010" cy="4978407"/>
          </a:xfrm>
        </p:grpSpPr>
        <p:pic>
          <p:nvPicPr>
            <p:cNvPr id="7" name="Picture 6" descr="A picture containing map&#10;&#10;Description automatically generated">
              <a:extLst>
                <a:ext uri="{FF2B5EF4-FFF2-40B4-BE49-F238E27FC236}">
                  <a16:creationId xmlns:a16="http://schemas.microsoft.com/office/drawing/2014/main" xmlns="" id="{F36AF087-99B2-4A20-AA14-E2F5BA5F0A98}"/>
                </a:ext>
              </a:extLst>
            </p:cNvPr>
            <p:cNvPicPr>
              <a:picLocks noChangeAspect="1"/>
            </p:cNvPicPr>
            <p:nvPr/>
          </p:nvPicPr>
          <p:blipFill rotWithShape="1">
            <a:blip r:embed="rId2">
              <a:extLst>
                <a:ext uri="{28A0092B-C50C-407E-A947-70E740481C1C}">
                  <a14:useLocalDpi xmlns:a14="http://schemas.microsoft.com/office/drawing/2010/main" val="0"/>
                </a:ext>
              </a:extLst>
            </a:blip>
            <a:srcRect l="9374" t="9312" r="6340" b="11653"/>
            <a:stretch/>
          </p:blipFill>
          <p:spPr>
            <a:xfrm>
              <a:off x="1254405" y="937549"/>
              <a:ext cx="6413823" cy="4508696"/>
            </a:xfrm>
            <a:prstGeom prst="rect">
              <a:avLst/>
            </a:prstGeom>
          </p:spPr>
        </p:pic>
        <p:sp>
          <p:nvSpPr>
            <p:cNvPr id="9" name="TextBox 8">
              <a:extLst>
                <a:ext uri="{FF2B5EF4-FFF2-40B4-BE49-F238E27FC236}">
                  <a16:creationId xmlns:a16="http://schemas.microsoft.com/office/drawing/2014/main" xmlns="" id="{4C530935-3DC0-4BF0-B916-24FB3B44A002}"/>
                </a:ext>
              </a:extLst>
            </p:cNvPr>
            <p:cNvSpPr txBox="1"/>
            <p:nvPr/>
          </p:nvSpPr>
          <p:spPr>
            <a:xfrm>
              <a:off x="461540" y="845834"/>
              <a:ext cx="792866" cy="4714752"/>
            </a:xfrm>
            <a:prstGeom prst="rect">
              <a:avLst/>
            </a:prstGeom>
            <a:noFill/>
          </p:spPr>
          <p:txBody>
            <a:bodyPr wrap="square" rtlCol="0">
              <a:spAutoFit/>
            </a:bodyPr>
            <a:lstStyle/>
            <a:p>
              <a:pPr algn="r">
                <a:lnSpc>
                  <a:spcPct val="150000"/>
                </a:lnSpc>
                <a:spcAft>
                  <a:spcPts val="100"/>
                </a:spcAft>
              </a:pPr>
              <a:r>
                <a:rPr lang="en-US" altLang="zh-CN" sz="1600" dirty="0"/>
                <a:t>1100</a:t>
              </a:r>
            </a:p>
            <a:p>
              <a:pPr algn="r">
                <a:lnSpc>
                  <a:spcPct val="150000"/>
                </a:lnSpc>
                <a:spcAft>
                  <a:spcPts val="100"/>
                </a:spcAft>
              </a:pPr>
              <a:r>
                <a:rPr lang="en-US" altLang="zh-CN" sz="1600" dirty="0"/>
                <a:t>1000</a:t>
              </a:r>
            </a:p>
            <a:p>
              <a:pPr algn="r">
                <a:lnSpc>
                  <a:spcPct val="150000"/>
                </a:lnSpc>
                <a:spcAft>
                  <a:spcPts val="100"/>
                </a:spcAft>
              </a:pPr>
              <a:r>
                <a:rPr lang="en-US" altLang="zh-CN" sz="1600" dirty="0"/>
                <a:t>900</a:t>
              </a:r>
            </a:p>
            <a:p>
              <a:pPr algn="r">
                <a:lnSpc>
                  <a:spcPct val="150000"/>
                </a:lnSpc>
                <a:spcAft>
                  <a:spcPts val="100"/>
                </a:spcAft>
              </a:pPr>
              <a:r>
                <a:rPr lang="en-US" altLang="zh-CN" sz="1600" dirty="0"/>
                <a:t>800</a:t>
              </a:r>
            </a:p>
            <a:p>
              <a:pPr algn="r">
                <a:lnSpc>
                  <a:spcPct val="150000"/>
                </a:lnSpc>
                <a:spcAft>
                  <a:spcPts val="100"/>
                </a:spcAft>
              </a:pPr>
              <a:r>
                <a:rPr lang="en-US" altLang="zh-CN" sz="1600" dirty="0"/>
                <a:t>700</a:t>
              </a:r>
            </a:p>
            <a:p>
              <a:pPr algn="r">
                <a:lnSpc>
                  <a:spcPct val="150000"/>
                </a:lnSpc>
                <a:spcAft>
                  <a:spcPts val="100"/>
                </a:spcAft>
              </a:pPr>
              <a:r>
                <a:rPr lang="en-US" altLang="zh-CN" sz="1600" dirty="0"/>
                <a:t>600</a:t>
              </a:r>
            </a:p>
            <a:p>
              <a:pPr algn="r">
                <a:lnSpc>
                  <a:spcPct val="150000"/>
                </a:lnSpc>
                <a:spcAft>
                  <a:spcPts val="100"/>
                </a:spcAft>
              </a:pPr>
              <a:r>
                <a:rPr lang="en-US" altLang="zh-CN" sz="1600" dirty="0"/>
                <a:t>500</a:t>
              </a:r>
            </a:p>
            <a:p>
              <a:pPr algn="r">
                <a:lnSpc>
                  <a:spcPct val="150000"/>
                </a:lnSpc>
                <a:spcAft>
                  <a:spcPts val="100"/>
                </a:spcAft>
              </a:pPr>
              <a:r>
                <a:rPr lang="en-US" altLang="zh-CN" sz="1600" dirty="0"/>
                <a:t>400</a:t>
              </a:r>
            </a:p>
            <a:p>
              <a:pPr algn="r">
                <a:lnSpc>
                  <a:spcPct val="150000"/>
                </a:lnSpc>
                <a:spcAft>
                  <a:spcPts val="100"/>
                </a:spcAft>
              </a:pPr>
              <a:r>
                <a:rPr lang="en-US" altLang="zh-CN" sz="1600" dirty="0"/>
                <a:t>300</a:t>
              </a:r>
            </a:p>
            <a:p>
              <a:pPr algn="r">
                <a:lnSpc>
                  <a:spcPct val="150000"/>
                </a:lnSpc>
                <a:spcAft>
                  <a:spcPts val="100"/>
                </a:spcAft>
              </a:pPr>
              <a:r>
                <a:rPr lang="en-US" altLang="zh-CN" sz="1600" dirty="0"/>
                <a:t>200</a:t>
              </a:r>
            </a:p>
            <a:p>
              <a:pPr algn="r">
                <a:lnSpc>
                  <a:spcPct val="150000"/>
                </a:lnSpc>
                <a:spcAft>
                  <a:spcPts val="100"/>
                </a:spcAft>
              </a:pPr>
              <a:r>
                <a:rPr lang="en-US" altLang="zh-CN" sz="1600" dirty="0"/>
                <a:t>100</a:t>
              </a:r>
            </a:p>
            <a:p>
              <a:pPr algn="r">
                <a:lnSpc>
                  <a:spcPct val="150000"/>
                </a:lnSpc>
                <a:spcAft>
                  <a:spcPts val="100"/>
                </a:spcAft>
              </a:pPr>
              <a:r>
                <a:rPr lang="en-US" altLang="zh-CN" sz="1600" dirty="0"/>
                <a:t>0</a:t>
              </a:r>
              <a:endParaRPr lang="zh-CN" altLang="en-US" sz="1600" dirty="0"/>
            </a:p>
          </p:txBody>
        </p:sp>
        <p:sp>
          <p:nvSpPr>
            <p:cNvPr id="10" name="TextBox 9">
              <a:extLst>
                <a:ext uri="{FF2B5EF4-FFF2-40B4-BE49-F238E27FC236}">
                  <a16:creationId xmlns:a16="http://schemas.microsoft.com/office/drawing/2014/main" xmlns="" id="{F83E1447-64B9-43ED-A603-D7579D9FD666}"/>
                </a:ext>
              </a:extLst>
            </p:cNvPr>
            <p:cNvSpPr txBox="1"/>
            <p:nvPr/>
          </p:nvSpPr>
          <p:spPr>
            <a:xfrm>
              <a:off x="1254406" y="5516464"/>
              <a:ext cx="6609144" cy="307777"/>
            </a:xfrm>
            <a:prstGeom prst="rect">
              <a:avLst/>
            </a:prstGeom>
            <a:noFill/>
          </p:spPr>
          <p:txBody>
            <a:bodyPr wrap="square" rtlCol="0">
              <a:spAutoFit/>
            </a:bodyPr>
            <a:lstStyle/>
            <a:p>
              <a:pPr algn="dist"/>
              <a:r>
                <a:rPr lang="en-US" altLang="zh-CN" sz="1400" dirty="0"/>
                <a:t>2005  2006  2007  2008  2009  2010  2011 2012  2013 2014 2015 2016 2017 2018</a:t>
              </a:r>
              <a:endParaRPr lang="zh-CN" altLang="en-US" sz="1400" dirty="0"/>
            </a:p>
          </p:txBody>
        </p:sp>
      </p:grpSp>
      <p:grpSp>
        <p:nvGrpSpPr>
          <p:cNvPr id="27" name="Group 26">
            <a:extLst>
              <a:ext uri="{FF2B5EF4-FFF2-40B4-BE49-F238E27FC236}">
                <a16:creationId xmlns:a16="http://schemas.microsoft.com/office/drawing/2014/main" xmlns="" id="{2DC2BA87-EBF0-4029-AF0D-5D12A5C9C81F}"/>
              </a:ext>
            </a:extLst>
          </p:cNvPr>
          <p:cNvGrpSpPr/>
          <p:nvPr/>
        </p:nvGrpSpPr>
        <p:grpSpPr>
          <a:xfrm>
            <a:off x="6481822" y="1270318"/>
            <a:ext cx="2662178" cy="4175516"/>
            <a:chOff x="3941179" y="1229807"/>
            <a:chExt cx="2662178" cy="4175516"/>
          </a:xfrm>
        </p:grpSpPr>
        <p:pic>
          <p:nvPicPr>
            <p:cNvPr id="28" name="Picture 27">
              <a:extLst>
                <a:ext uri="{FF2B5EF4-FFF2-40B4-BE49-F238E27FC236}">
                  <a16:creationId xmlns:a16="http://schemas.microsoft.com/office/drawing/2014/main" xmlns="" id="{FFA170AC-8108-4E58-9D61-DA11ED3DD97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89551" t="9537" r="8775" b="58631"/>
            <a:stretch/>
          </p:blipFill>
          <p:spPr>
            <a:xfrm>
              <a:off x="6027121" y="1711784"/>
              <a:ext cx="411691" cy="3611671"/>
            </a:xfrm>
            <a:prstGeom prst="rect">
              <a:avLst/>
            </a:prstGeom>
          </p:spPr>
        </p:pic>
        <p:sp>
          <p:nvSpPr>
            <p:cNvPr id="29" name="TextBox 28">
              <a:extLst>
                <a:ext uri="{FF2B5EF4-FFF2-40B4-BE49-F238E27FC236}">
                  <a16:creationId xmlns:a16="http://schemas.microsoft.com/office/drawing/2014/main" xmlns="" id="{C44EF036-4464-44DA-A62F-DB6D35EC9D39}"/>
                </a:ext>
              </a:extLst>
            </p:cNvPr>
            <p:cNvSpPr txBox="1"/>
            <p:nvPr/>
          </p:nvSpPr>
          <p:spPr>
            <a:xfrm>
              <a:off x="3941179" y="1570299"/>
              <a:ext cx="2158680" cy="3835024"/>
            </a:xfrm>
            <a:prstGeom prst="rect">
              <a:avLst/>
            </a:prstGeom>
            <a:noFill/>
          </p:spPr>
          <p:txBody>
            <a:bodyPr wrap="square" rtlCol="0">
              <a:spAutoFit/>
            </a:bodyPr>
            <a:lstStyle/>
            <a:p>
              <a:pPr algn="r">
                <a:lnSpc>
                  <a:spcPct val="150000"/>
                </a:lnSpc>
              </a:pPr>
              <a:r>
                <a:rPr lang="en-US" altLang="zh-CN" sz="1600" b="1" dirty="0">
                  <a:solidFill>
                    <a:srgbClr val="355778"/>
                  </a:solidFill>
                </a:rPr>
                <a:t>Adhesion</a:t>
              </a:r>
            </a:p>
            <a:p>
              <a:pPr algn="r">
                <a:lnSpc>
                  <a:spcPct val="150000"/>
                </a:lnSpc>
              </a:pPr>
              <a:r>
                <a:rPr lang="en-US" altLang="zh-CN" sz="1600" b="1" dirty="0">
                  <a:solidFill>
                    <a:srgbClr val="F6922F"/>
                  </a:solidFill>
                </a:rPr>
                <a:t>Bone</a:t>
              </a:r>
            </a:p>
            <a:p>
              <a:pPr algn="r">
                <a:lnSpc>
                  <a:spcPct val="150000"/>
                </a:lnSpc>
              </a:pPr>
              <a:r>
                <a:rPr lang="en-US" altLang="zh-CN" sz="1600" b="1" dirty="0">
                  <a:solidFill>
                    <a:srgbClr val="D45254"/>
                  </a:solidFill>
                </a:rPr>
                <a:t>Chitosan</a:t>
              </a:r>
            </a:p>
            <a:p>
              <a:pPr algn="r">
                <a:lnSpc>
                  <a:spcPct val="150000"/>
                </a:lnSpc>
              </a:pPr>
              <a:r>
                <a:rPr lang="en-US" altLang="zh-CN" sz="1600" b="1" dirty="0">
                  <a:solidFill>
                    <a:srgbClr val="273A38"/>
                  </a:solidFill>
                </a:rPr>
                <a:t>Hydrogel</a:t>
              </a:r>
            </a:p>
            <a:p>
              <a:pPr algn="r">
                <a:lnSpc>
                  <a:spcPct val="150000"/>
                </a:lnSpc>
              </a:pPr>
              <a:r>
                <a:rPr lang="en-US" altLang="zh-CN" sz="1600" b="1" dirty="0">
                  <a:solidFill>
                    <a:srgbClr val="2F5628"/>
                  </a:solidFill>
                </a:rPr>
                <a:t>Microstructure</a:t>
              </a:r>
            </a:p>
            <a:p>
              <a:pPr algn="r">
                <a:lnSpc>
                  <a:spcPct val="150000"/>
                </a:lnSpc>
              </a:pPr>
              <a:r>
                <a:rPr lang="en-US" altLang="zh-CN" sz="1600" b="1" dirty="0">
                  <a:solidFill>
                    <a:srgbClr val="EFCB4A"/>
                  </a:solidFill>
                </a:rPr>
                <a:t>Nanoparticles</a:t>
              </a:r>
            </a:p>
            <a:p>
              <a:pPr algn="r">
                <a:lnSpc>
                  <a:spcPct val="150000"/>
                </a:lnSpc>
              </a:pPr>
              <a:r>
                <a:rPr lang="en-US" altLang="zh-CN" sz="1600" b="1" dirty="0">
                  <a:solidFill>
                    <a:srgbClr val="63435B"/>
                  </a:solidFill>
                </a:rPr>
                <a:t>Polymer</a:t>
              </a:r>
            </a:p>
            <a:p>
              <a:pPr algn="r">
                <a:lnSpc>
                  <a:spcPct val="150000"/>
                </a:lnSpc>
              </a:pPr>
              <a:r>
                <a:rPr lang="en-US" altLang="zh-CN" sz="1600" b="1" dirty="0">
                  <a:solidFill>
                    <a:srgbClr val="A36970"/>
                  </a:solidFill>
                </a:rPr>
                <a:t>Regeneration</a:t>
              </a:r>
            </a:p>
            <a:p>
              <a:pPr algn="r">
                <a:lnSpc>
                  <a:spcPct val="150000"/>
                </a:lnSpc>
              </a:pPr>
              <a:r>
                <a:rPr lang="en-US" altLang="zh-CN" sz="1600" b="1" dirty="0">
                  <a:solidFill>
                    <a:srgbClr val="694F40"/>
                  </a:solidFill>
                </a:rPr>
                <a:t>Scaffold</a:t>
              </a:r>
            </a:p>
            <a:p>
              <a:pPr algn="r">
                <a:lnSpc>
                  <a:spcPct val="150000"/>
                </a:lnSpc>
              </a:pPr>
              <a:r>
                <a:rPr lang="en-US" altLang="zh-CN" sz="1600" b="1" dirty="0">
                  <a:solidFill>
                    <a:srgbClr val="635E5C"/>
                  </a:solidFill>
                </a:rPr>
                <a:t>Tissue Engineering</a:t>
              </a:r>
            </a:p>
          </p:txBody>
        </p:sp>
        <p:sp>
          <p:nvSpPr>
            <p:cNvPr id="30" name="TextBox 29">
              <a:extLst>
                <a:ext uri="{FF2B5EF4-FFF2-40B4-BE49-F238E27FC236}">
                  <a16:creationId xmlns:a16="http://schemas.microsoft.com/office/drawing/2014/main" xmlns="" id="{459E1FCB-7883-4BF3-8BB5-4023085A6417}"/>
                </a:ext>
              </a:extLst>
            </p:cNvPr>
            <p:cNvSpPr txBox="1"/>
            <p:nvPr/>
          </p:nvSpPr>
          <p:spPr>
            <a:xfrm>
              <a:off x="4653023" y="1229807"/>
              <a:ext cx="1950334" cy="400110"/>
            </a:xfrm>
            <a:prstGeom prst="rect">
              <a:avLst/>
            </a:prstGeom>
            <a:noFill/>
          </p:spPr>
          <p:txBody>
            <a:bodyPr wrap="square" rtlCol="0">
              <a:spAutoFit/>
            </a:bodyPr>
            <a:lstStyle/>
            <a:p>
              <a:r>
                <a:rPr lang="en-US" altLang="zh-CN" sz="2000" b="1" dirty="0"/>
                <a:t>Measure Names</a:t>
              </a:r>
              <a:endParaRPr lang="zh-CN" altLang="en-US" sz="2000" b="1" dirty="0"/>
            </a:p>
          </p:txBody>
        </p:sp>
      </p:grpSp>
      <p:pic>
        <p:nvPicPr>
          <p:cNvPr id="17" name="Picture 8" descr="âgoogle trends logo pngâçå¾çæç´¢ç»æ">
            <a:extLst>
              <a:ext uri="{FF2B5EF4-FFF2-40B4-BE49-F238E27FC236}">
                <a16:creationId xmlns:a16="http://schemas.microsoft.com/office/drawing/2014/main" xmlns="" id="{D3BC877E-C9B8-4754-8BD5-EFF55330E43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4970" y1="25974" x2="24970" y2="25974"/>
                        <a14:foregroundMark x1="28380" y1="23810" x2="28380" y2="23810"/>
                        <a14:foregroundMark x1="35810" y1="24242" x2="35810" y2="24242"/>
                        <a14:foregroundMark x1="41169" y1="23810" x2="41169" y2="23810"/>
                        <a14:foregroundMark x1="44945" y1="23593" x2="44945" y2="23593"/>
                        <a14:foregroundMark x1="50061" y1="25325" x2="50061" y2="25325"/>
                        <a14:foregroundMark x1="55907" y1="19697" x2="55907" y2="19697"/>
                        <a14:foregroundMark x1="58465" y1="26623" x2="58465" y2="26623"/>
                        <a14:foregroundMark x1="64921" y1="24242" x2="64921" y2="24242"/>
                        <a14:foregroundMark x1="67844" y1="24675" x2="67844" y2="24675"/>
                        <a14:foregroundMark x1="74787" y1="23810" x2="74787" y2="23810"/>
                        <a14:foregroundMark x1="78806" y1="24675" x2="78806" y2="24675"/>
                        <a14:backgroundMark x1="48721" y1="25541" x2="48721" y2="25541"/>
                        <a14:backgroundMark x1="64190" y1="25758" x2="64190" y2="25758"/>
                      </a14:backgroundRemoval>
                    </a14:imgEffect>
                  </a14:imgLayer>
                </a14:imgProps>
              </a:ext>
              <a:ext uri="{28A0092B-C50C-407E-A947-70E740481C1C}">
                <a14:useLocalDpi xmlns:a14="http://schemas.microsoft.com/office/drawing/2010/main" val="0"/>
              </a:ext>
            </a:extLst>
          </a:blip>
          <a:srcRect/>
          <a:stretch>
            <a:fillRect/>
          </a:stretch>
        </p:blipFill>
        <p:spPr bwMode="auto">
          <a:xfrm>
            <a:off x="277974" y="0"/>
            <a:ext cx="3323322" cy="1870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498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07514E30-D5A3-4F35-825D-420C758F2A7B}"/>
              </a:ext>
            </a:extLst>
          </p:cNvPr>
          <p:cNvGrpSpPr/>
          <p:nvPr/>
        </p:nvGrpSpPr>
        <p:grpSpPr>
          <a:xfrm>
            <a:off x="-325538" y="1144198"/>
            <a:ext cx="7519204" cy="4844625"/>
            <a:chOff x="716183" y="1150043"/>
            <a:chExt cx="7519204" cy="4844625"/>
          </a:xfrm>
        </p:grpSpPr>
        <p:pic>
          <p:nvPicPr>
            <p:cNvPr id="3" name="Picture 2">
              <a:extLst>
                <a:ext uri="{FF2B5EF4-FFF2-40B4-BE49-F238E27FC236}">
                  <a16:creationId xmlns:a16="http://schemas.microsoft.com/office/drawing/2014/main" xmlns="" id="{F202E976-D582-47F9-B394-19397BBFDF51}"/>
                </a:ext>
              </a:extLst>
            </p:cNvPr>
            <p:cNvPicPr>
              <a:picLocks noChangeAspect="1"/>
            </p:cNvPicPr>
            <p:nvPr/>
          </p:nvPicPr>
          <p:blipFill rotWithShape="1">
            <a:blip r:embed="rId2">
              <a:extLst>
                <a:ext uri="{28A0092B-C50C-407E-A947-70E740481C1C}">
                  <a14:useLocalDpi xmlns:a14="http://schemas.microsoft.com/office/drawing/2010/main" val="0"/>
                </a:ext>
              </a:extLst>
            </a:blip>
            <a:srcRect l="9749" t="10051" r="2466" b="10422"/>
            <a:stretch/>
          </p:blipFill>
          <p:spPr>
            <a:xfrm>
              <a:off x="1509049" y="1150043"/>
              <a:ext cx="6680040" cy="4536848"/>
            </a:xfrm>
            <a:prstGeom prst="rect">
              <a:avLst/>
            </a:prstGeom>
          </p:spPr>
        </p:pic>
        <p:sp>
          <p:nvSpPr>
            <p:cNvPr id="4" name="TextBox 3">
              <a:extLst>
                <a:ext uri="{FF2B5EF4-FFF2-40B4-BE49-F238E27FC236}">
                  <a16:creationId xmlns:a16="http://schemas.microsoft.com/office/drawing/2014/main" xmlns="" id="{C48FC66C-662A-4600-80FC-DF263709DD64}"/>
                </a:ext>
              </a:extLst>
            </p:cNvPr>
            <p:cNvSpPr txBox="1"/>
            <p:nvPr/>
          </p:nvSpPr>
          <p:spPr>
            <a:xfrm>
              <a:off x="716183" y="1150043"/>
              <a:ext cx="792866" cy="4557914"/>
            </a:xfrm>
            <a:prstGeom prst="rect">
              <a:avLst/>
            </a:prstGeom>
            <a:noFill/>
          </p:spPr>
          <p:txBody>
            <a:bodyPr wrap="square" rtlCol="0">
              <a:spAutoFit/>
            </a:bodyPr>
            <a:lstStyle/>
            <a:p>
              <a:pPr algn="r">
                <a:lnSpc>
                  <a:spcPct val="200000"/>
                </a:lnSpc>
                <a:spcAft>
                  <a:spcPts val="100"/>
                </a:spcAft>
              </a:pPr>
              <a:r>
                <a:rPr lang="en-US" altLang="zh-CN" sz="1600" dirty="0"/>
                <a:t>800</a:t>
              </a:r>
            </a:p>
            <a:p>
              <a:pPr algn="r">
                <a:lnSpc>
                  <a:spcPct val="200000"/>
                </a:lnSpc>
                <a:spcAft>
                  <a:spcPts val="100"/>
                </a:spcAft>
              </a:pPr>
              <a:r>
                <a:rPr lang="en-US" altLang="zh-CN" sz="1600" dirty="0"/>
                <a:t>700</a:t>
              </a:r>
            </a:p>
            <a:p>
              <a:pPr algn="r">
                <a:lnSpc>
                  <a:spcPct val="200000"/>
                </a:lnSpc>
                <a:spcAft>
                  <a:spcPts val="100"/>
                </a:spcAft>
              </a:pPr>
              <a:r>
                <a:rPr lang="en-US" altLang="zh-CN" sz="1600" dirty="0"/>
                <a:t>600</a:t>
              </a:r>
            </a:p>
            <a:p>
              <a:pPr algn="r">
                <a:lnSpc>
                  <a:spcPct val="200000"/>
                </a:lnSpc>
                <a:spcAft>
                  <a:spcPts val="100"/>
                </a:spcAft>
              </a:pPr>
              <a:r>
                <a:rPr lang="en-US" altLang="zh-CN" sz="1600" dirty="0"/>
                <a:t>500</a:t>
              </a:r>
            </a:p>
            <a:p>
              <a:pPr algn="r">
                <a:lnSpc>
                  <a:spcPct val="200000"/>
                </a:lnSpc>
                <a:spcAft>
                  <a:spcPts val="100"/>
                </a:spcAft>
              </a:pPr>
              <a:r>
                <a:rPr lang="en-US" altLang="zh-CN" sz="1600" dirty="0"/>
                <a:t>400</a:t>
              </a:r>
            </a:p>
            <a:p>
              <a:pPr algn="r">
                <a:lnSpc>
                  <a:spcPct val="200000"/>
                </a:lnSpc>
                <a:spcAft>
                  <a:spcPts val="100"/>
                </a:spcAft>
              </a:pPr>
              <a:r>
                <a:rPr lang="en-US" altLang="zh-CN" sz="1600" dirty="0"/>
                <a:t>300</a:t>
              </a:r>
            </a:p>
            <a:p>
              <a:pPr algn="r">
                <a:lnSpc>
                  <a:spcPct val="200000"/>
                </a:lnSpc>
                <a:spcAft>
                  <a:spcPts val="100"/>
                </a:spcAft>
              </a:pPr>
              <a:r>
                <a:rPr lang="en-US" altLang="zh-CN" sz="1600" dirty="0"/>
                <a:t>200</a:t>
              </a:r>
            </a:p>
            <a:p>
              <a:pPr algn="r">
                <a:lnSpc>
                  <a:spcPct val="200000"/>
                </a:lnSpc>
                <a:spcAft>
                  <a:spcPts val="100"/>
                </a:spcAft>
              </a:pPr>
              <a:r>
                <a:rPr lang="en-US" altLang="zh-CN" sz="1600" dirty="0"/>
                <a:t>100</a:t>
              </a:r>
            </a:p>
            <a:p>
              <a:pPr algn="r">
                <a:lnSpc>
                  <a:spcPct val="200000"/>
                </a:lnSpc>
                <a:spcAft>
                  <a:spcPts val="100"/>
                </a:spcAft>
              </a:pPr>
              <a:r>
                <a:rPr lang="en-US" altLang="zh-CN" sz="1600" dirty="0"/>
                <a:t>0</a:t>
              </a:r>
              <a:endParaRPr lang="zh-CN" altLang="en-US" sz="1600" dirty="0"/>
            </a:p>
          </p:txBody>
        </p:sp>
        <p:sp>
          <p:nvSpPr>
            <p:cNvPr id="5" name="TextBox 4">
              <a:extLst>
                <a:ext uri="{FF2B5EF4-FFF2-40B4-BE49-F238E27FC236}">
                  <a16:creationId xmlns:a16="http://schemas.microsoft.com/office/drawing/2014/main" xmlns="" id="{0EBDF0FF-E6E6-4731-B376-93F7FB3C3E8D}"/>
                </a:ext>
              </a:extLst>
            </p:cNvPr>
            <p:cNvSpPr txBox="1"/>
            <p:nvPr/>
          </p:nvSpPr>
          <p:spPr>
            <a:xfrm>
              <a:off x="1319513" y="5686891"/>
              <a:ext cx="6915874" cy="307777"/>
            </a:xfrm>
            <a:prstGeom prst="rect">
              <a:avLst/>
            </a:prstGeom>
            <a:noFill/>
          </p:spPr>
          <p:txBody>
            <a:bodyPr wrap="square" rtlCol="0">
              <a:spAutoFit/>
            </a:bodyPr>
            <a:lstStyle/>
            <a:p>
              <a:pPr algn="dist"/>
              <a:r>
                <a:rPr lang="en-US" altLang="zh-CN" sz="1400" dirty="0"/>
                <a:t>2007   2008   2009   2010   2011  2012   2013  2014  2015  2016  2017  2018  2019</a:t>
              </a:r>
              <a:endParaRPr lang="zh-CN" altLang="en-US" sz="1400" dirty="0"/>
            </a:p>
          </p:txBody>
        </p:sp>
      </p:grpSp>
      <p:grpSp>
        <p:nvGrpSpPr>
          <p:cNvPr id="13" name="Group 12">
            <a:extLst>
              <a:ext uri="{FF2B5EF4-FFF2-40B4-BE49-F238E27FC236}">
                <a16:creationId xmlns:a16="http://schemas.microsoft.com/office/drawing/2014/main" xmlns="" id="{F49CF613-9D40-4B9F-B1D4-33D418ABA055}"/>
              </a:ext>
            </a:extLst>
          </p:cNvPr>
          <p:cNvGrpSpPr/>
          <p:nvPr/>
        </p:nvGrpSpPr>
        <p:grpSpPr>
          <a:xfrm>
            <a:off x="6481822" y="1270318"/>
            <a:ext cx="2662178" cy="4175516"/>
            <a:chOff x="3941179" y="1229807"/>
            <a:chExt cx="2662178" cy="4175516"/>
          </a:xfrm>
        </p:grpSpPr>
        <p:pic>
          <p:nvPicPr>
            <p:cNvPr id="14" name="Picture 13">
              <a:extLst>
                <a:ext uri="{FF2B5EF4-FFF2-40B4-BE49-F238E27FC236}">
                  <a16:creationId xmlns:a16="http://schemas.microsoft.com/office/drawing/2014/main" xmlns="" id="{EF71B497-82A9-4585-907B-351A369FBE12}"/>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89551" t="9537" r="8775" b="58631"/>
            <a:stretch/>
          </p:blipFill>
          <p:spPr>
            <a:xfrm>
              <a:off x="6027121" y="1711784"/>
              <a:ext cx="411691" cy="3611671"/>
            </a:xfrm>
            <a:prstGeom prst="rect">
              <a:avLst/>
            </a:prstGeom>
          </p:spPr>
        </p:pic>
        <p:sp>
          <p:nvSpPr>
            <p:cNvPr id="15" name="TextBox 14">
              <a:extLst>
                <a:ext uri="{FF2B5EF4-FFF2-40B4-BE49-F238E27FC236}">
                  <a16:creationId xmlns:a16="http://schemas.microsoft.com/office/drawing/2014/main" xmlns="" id="{769035C5-6675-4DFE-8189-4064A84AF367}"/>
                </a:ext>
              </a:extLst>
            </p:cNvPr>
            <p:cNvSpPr txBox="1"/>
            <p:nvPr/>
          </p:nvSpPr>
          <p:spPr>
            <a:xfrm>
              <a:off x="3941179" y="1570299"/>
              <a:ext cx="2158680" cy="3835024"/>
            </a:xfrm>
            <a:prstGeom prst="rect">
              <a:avLst/>
            </a:prstGeom>
            <a:noFill/>
          </p:spPr>
          <p:txBody>
            <a:bodyPr wrap="square" rtlCol="0">
              <a:spAutoFit/>
            </a:bodyPr>
            <a:lstStyle/>
            <a:p>
              <a:pPr algn="r">
                <a:lnSpc>
                  <a:spcPct val="150000"/>
                </a:lnSpc>
              </a:pPr>
              <a:r>
                <a:rPr lang="en-US" altLang="zh-CN" sz="1600" b="1" dirty="0">
                  <a:solidFill>
                    <a:srgbClr val="355778"/>
                  </a:solidFill>
                </a:rPr>
                <a:t>Adhesion</a:t>
              </a:r>
            </a:p>
            <a:p>
              <a:pPr algn="r">
                <a:lnSpc>
                  <a:spcPct val="150000"/>
                </a:lnSpc>
              </a:pPr>
              <a:r>
                <a:rPr lang="en-US" altLang="zh-CN" sz="1600" b="1" dirty="0">
                  <a:solidFill>
                    <a:srgbClr val="F6922F"/>
                  </a:solidFill>
                </a:rPr>
                <a:t>Bone</a:t>
              </a:r>
            </a:p>
            <a:p>
              <a:pPr algn="r">
                <a:lnSpc>
                  <a:spcPct val="150000"/>
                </a:lnSpc>
              </a:pPr>
              <a:r>
                <a:rPr lang="en-US" altLang="zh-CN" sz="1600" b="1" dirty="0">
                  <a:solidFill>
                    <a:srgbClr val="D45254"/>
                  </a:solidFill>
                </a:rPr>
                <a:t>Chitosan</a:t>
              </a:r>
            </a:p>
            <a:p>
              <a:pPr algn="r">
                <a:lnSpc>
                  <a:spcPct val="150000"/>
                </a:lnSpc>
              </a:pPr>
              <a:r>
                <a:rPr lang="en-US" altLang="zh-CN" sz="1600" b="1" dirty="0">
                  <a:solidFill>
                    <a:srgbClr val="273A38"/>
                  </a:solidFill>
                </a:rPr>
                <a:t>Hydrogel</a:t>
              </a:r>
            </a:p>
            <a:p>
              <a:pPr algn="r">
                <a:lnSpc>
                  <a:spcPct val="150000"/>
                </a:lnSpc>
              </a:pPr>
              <a:r>
                <a:rPr lang="en-US" altLang="zh-CN" sz="1600" b="1" dirty="0">
                  <a:solidFill>
                    <a:srgbClr val="2F5628"/>
                  </a:solidFill>
                </a:rPr>
                <a:t>Microstructure</a:t>
              </a:r>
            </a:p>
            <a:p>
              <a:pPr algn="r">
                <a:lnSpc>
                  <a:spcPct val="150000"/>
                </a:lnSpc>
              </a:pPr>
              <a:r>
                <a:rPr lang="en-US" altLang="zh-CN" sz="1600" b="1" dirty="0">
                  <a:solidFill>
                    <a:srgbClr val="EFCB4A"/>
                  </a:solidFill>
                </a:rPr>
                <a:t>Nanoparticles</a:t>
              </a:r>
            </a:p>
            <a:p>
              <a:pPr algn="r">
                <a:lnSpc>
                  <a:spcPct val="150000"/>
                </a:lnSpc>
              </a:pPr>
              <a:r>
                <a:rPr lang="en-US" altLang="zh-CN" sz="1600" b="1" dirty="0">
                  <a:solidFill>
                    <a:srgbClr val="63435B"/>
                  </a:solidFill>
                </a:rPr>
                <a:t>Polymer</a:t>
              </a:r>
            </a:p>
            <a:p>
              <a:pPr algn="r">
                <a:lnSpc>
                  <a:spcPct val="150000"/>
                </a:lnSpc>
              </a:pPr>
              <a:r>
                <a:rPr lang="en-US" altLang="zh-CN" sz="1600" b="1" dirty="0">
                  <a:solidFill>
                    <a:srgbClr val="A36970"/>
                  </a:solidFill>
                </a:rPr>
                <a:t>Regeneration</a:t>
              </a:r>
            </a:p>
            <a:p>
              <a:pPr algn="r">
                <a:lnSpc>
                  <a:spcPct val="150000"/>
                </a:lnSpc>
              </a:pPr>
              <a:r>
                <a:rPr lang="en-US" altLang="zh-CN" sz="1600" b="1" dirty="0">
                  <a:solidFill>
                    <a:srgbClr val="694F40"/>
                  </a:solidFill>
                </a:rPr>
                <a:t>Scaffold</a:t>
              </a:r>
            </a:p>
            <a:p>
              <a:pPr algn="r">
                <a:lnSpc>
                  <a:spcPct val="150000"/>
                </a:lnSpc>
              </a:pPr>
              <a:r>
                <a:rPr lang="en-US" altLang="zh-CN" sz="1600" b="1" dirty="0">
                  <a:solidFill>
                    <a:srgbClr val="635E5C"/>
                  </a:solidFill>
                </a:rPr>
                <a:t>Tissue Engineering</a:t>
              </a:r>
            </a:p>
          </p:txBody>
        </p:sp>
        <p:sp>
          <p:nvSpPr>
            <p:cNvPr id="16" name="TextBox 15">
              <a:extLst>
                <a:ext uri="{FF2B5EF4-FFF2-40B4-BE49-F238E27FC236}">
                  <a16:creationId xmlns:a16="http://schemas.microsoft.com/office/drawing/2014/main" xmlns="" id="{0B8D6633-EF1F-4462-9806-8D919CD352DF}"/>
                </a:ext>
              </a:extLst>
            </p:cNvPr>
            <p:cNvSpPr txBox="1"/>
            <p:nvPr/>
          </p:nvSpPr>
          <p:spPr>
            <a:xfrm>
              <a:off x="4653023" y="1229807"/>
              <a:ext cx="1950334" cy="400110"/>
            </a:xfrm>
            <a:prstGeom prst="rect">
              <a:avLst/>
            </a:prstGeom>
            <a:noFill/>
          </p:spPr>
          <p:txBody>
            <a:bodyPr wrap="square" rtlCol="0">
              <a:spAutoFit/>
            </a:bodyPr>
            <a:lstStyle/>
            <a:p>
              <a:r>
                <a:rPr lang="en-US" altLang="zh-CN" sz="2000" b="1" dirty="0"/>
                <a:t>Measure Names</a:t>
              </a:r>
              <a:endParaRPr lang="zh-CN" altLang="en-US" sz="2000" b="1" dirty="0"/>
            </a:p>
          </p:txBody>
        </p:sp>
      </p:grpSp>
      <p:grpSp>
        <p:nvGrpSpPr>
          <p:cNvPr id="11" name="Group 10">
            <a:extLst>
              <a:ext uri="{FF2B5EF4-FFF2-40B4-BE49-F238E27FC236}">
                <a16:creationId xmlns:a16="http://schemas.microsoft.com/office/drawing/2014/main" xmlns="" id="{F33317F3-DF90-4E5C-9178-B108703E3834}"/>
              </a:ext>
            </a:extLst>
          </p:cNvPr>
          <p:cNvGrpSpPr/>
          <p:nvPr/>
        </p:nvGrpSpPr>
        <p:grpSpPr>
          <a:xfrm>
            <a:off x="495541" y="310346"/>
            <a:ext cx="2987266" cy="876542"/>
            <a:chOff x="2215610" y="5282771"/>
            <a:chExt cx="2987266" cy="876542"/>
          </a:xfrm>
        </p:grpSpPr>
        <p:pic>
          <p:nvPicPr>
            <p:cNvPr id="12" name="Picture 20" descr="âyoutube logoâçå¾çæç´¢ç»æ">
              <a:extLst>
                <a:ext uri="{FF2B5EF4-FFF2-40B4-BE49-F238E27FC236}">
                  <a16:creationId xmlns:a16="http://schemas.microsoft.com/office/drawing/2014/main" xmlns="" id="{BCA63CDD-01AF-43D1-8768-544E34667B00}"/>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34460" t="-1408"/>
            <a:stretch/>
          </p:blipFill>
          <p:spPr bwMode="auto">
            <a:xfrm>
              <a:off x="3432123" y="5357215"/>
              <a:ext cx="1770753" cy="6849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2" descr="âyoutube logoâçå¾çæç´¢ç»æ">
              <a:extLst>
                <a:ext uri="{FF2B5EF4-FFF2-40B4-BE49-F238E27FC236}">
                  <a16:creationId xmlns:a16="http://schemas.microsoft.com/office/drawing/2014/main" xmlns="" id="{841F6A5E-F6D6-4295-BC74-FB2F892044C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15610" y="5282771"/>
              <a:ext cx="1517094" cy="8765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290123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623C8D90-35E8-4FB2-8F71-2EEB4019E836}"/>
              </a:ext>
            </a:extLst>
          </p:cNvPr>
          <p:cNvGrpSpPr/>
          <p:nvPr/>
        </p:nvGrpSpPr>
        <p:grpSpPr>
          <a:xfrm>
            <a:off x="-305262" y="1140280"/>
            <a:ext cx="7714815" cy="4835699"/>
            <a:chOff x="661947" y="1155994"/>
            <a:chExt cx="7714815" cy="4835699"/>
          </a:xfrm>
        </p:grpSpPr>
        <p:pic>
          <p:nvPicPr>
            <p:cNvPr id="3" name="Picture 2">
              <a:extLst>
                <a:ext uri="{FF2B5EF4-FFF2-40B4-BE49-F238E27FC236}">
                  <a16:creationId xmlns:a16="http://schemas.microsoft.com/office/drawing/2014/main" xmlns="" id="{BBED21B0-2E60-43CB-B6E4-017FF8E3F772}"/>
                </a:ext>
              </a:extLst>
            </p:cNvPr>
            <p:cNvPicPr>
              <a:picLocks noChangeAspect="1"/>
            </p:cNvPicPr>
            <p:nvPr/>
          </p:nvPicPr>
          <p:blipFill rotWithShape="1">
            <a:blip r:embed="rId3">
              <a:extLst>
                <a:ext uri="{28A0092B-C50C-407E-A947-70E740481C1C}">
                  <a14:useLocalDpi xmlns:a14="http://schemas.microsoft.com/office/drawing/2010/main" val="0"/>
                </a:ext>
              </a:extLst>
            </a:blip>
            <a:srcRect l="8171" t="10156" r="1934" b="10156"/>
            <a:stretch/>
          </p:blipFill>
          <p:spPr>
            <a:xfrm>
              <a:off x="1388962" y="1155994"/>
              <a:ext cx="6840638" cy="4546012"/>
            </a:xfrm>
            <a:prstGeom prst="rect">
              <a:avLst/>
            </a:prstGeom>
          </p:spPr>
        </p:pic>
        <p:sp>
          <p:nvSpPr>
            <p:cNvPr id="2" name="TextBox 1">
              <a:extLst>
                <a:ext uri="{FF2B5EF4-FFF2-40B4-BE49-F238E27FC236}">
                  <a16:creationId xmlns:a16="http://schemas.microsoft.com/office/drawing/2014/main" xmlns="" id="{4374844A-7791-451D-9E26-DD09EC8DDD20}"/>
                </a:ext>
              </a:extLst>
            </p:cNvPr>
            <p:cNvSpPr txBox="1"/>
            <p:nvPr/>
          </p:nvSpPr>
          <p:spPr>
            <a:xfrm>
              <a:off x="661947" y="1232193"/>
              <a:ext cx="781291" cy="4469813"/>
            </a:xfrm>
            <a:prstGeom prst="rect">
              <a:avLst/>
            </a:prstGeom>
            <a:noFill/>
          </p:spPr>
          <p:txBody>
            <a:bodyPr wrap="square" rtlCol="0">
              <a:spAutoFit/>
            </a:bodyPr>
            <a:lstStyle/>
            <a:p>
              <a:pPr algn="r">
                <a:lnSpc>
                  <a:spcPct val="300000"/>
                </a:lnSpc>
              </a:pPr>
              <a:r>
                <a:rPr lang="en-US" altLang="zh-CN" sz="1600" dirty="0"/>
                <a:t>500</a:t>
              </a:r>
            </a:p>
            <a:p>
              <a:pPr algn="r">
                <a:lnSpc>
                  <a:spcPct val="300000"/>
                </a:lnSpc>
              </a:pPr>
              <a:r>
                <a:rPr lang="en-US" altLang="zh-CN" sz="1600" dirty="0"/>
                <a:t>400</a:t>
              </a:r>
            </a:p>
            <a:p>
              <a:pPr algn="r">
                <a:lnSpc>
                  <a:spcPct val="300000"/>
                </a:lnSpc>
              </a:pPr>
              <a:r>
                <a:rPr lang="en-US" altLang="zh-CN" sz="1600" dirty="0"/>
                <a:t>300</a:t>
              </a:r>
            </a:p>
            <a:p>
              <a:pPr algn="r">
                <a:lnSpc>
                  <a:spcPct val="300000"/>
                </a:lnSpc>
              </a:pPr>
              <a:r>
                <a:rPr lang="en-US" altLang="zh-CN" sz="1600" dirty="0"/>
                <a:t>200</a:t>
              </a:r>
            </a:p>
            <a:p>
              <a:pPr algn="r">
                <a:lnSpc>
                  <a:spcPct val="300000"/>
                </a:lnSpc>
              </a:pPr>
              <a:r>
                <a:rPr lang="en-US" altLang="zh-CN" sz="1600" dirty="0"/>
                <a:t>100</a:t>
              </a:r>
            </a:p>
            <a:p>
              <a:pPr algn="r">
                <a:lnSpc>
                  <a:spcPct val="300000"/>
                </a:lnSpc>
              </a:pPr>
              <a:r>
                <a:rPr lang="en-US" altLang="zh-CN" sz="1600" dirty="0"/>
                <a:t>0</a:t>
              </a:r>
              <a:endParaRPr lang="zh-CN" altLang="en-US" sz="1600" dirty="0"/>
            </a:p>
          </p:txBody>
        </p:sp>
        <p:sp>
          <p:nvSpPr>
            <p:cNvPr id="4" name="TextBox 3">
              <a:extLst>
                <a:ext uri="{FF2B5EF4-FFF2-40B4-BE49-F238E27FC236}">
                  <a16:creationId xmlns:a16="http://schemas.microsoft.com/office/drawing/2014/main" xmlns="" id="{741398DD-1328-4B4F-A740-2E4B595E6337}"/>
                </a:ext>
              </a:extLst>
            </p:cNvPr>
            <p:cNvSpPr txBox="1"/>
            <p:nvPr/>
          </p:nvSpPr>
          <p:spPr>
            <a:xfrm>
              <a:off x="1332536" y="5683916"/>
              <a:ext cx="7044226" cy="307777"/>
            </a:xfrm>
            <a:prstGeom prst="rect">
              <a:avLst/>
            </a:prstGeom>
            <a:noFill/>
          </p:spPr>
          <p:txBody>
            <a:bodyPr wrap="square" rtlCol="0">
              <a:spAutoFit/>
            </a:bodyPr>
            <a:lstStyle/>
            <a:p>
              <a:pPr algn="dist"/>
              <a:r>
                <a:rPr lang="en-US" altLang="zh-CN" sz="1400" dirty="0"/>
                <a:t>2006  2007   2008   2009  2010   2011  2012   2013  2014  2015  2016  2017  2018  2019</a:t>
              </a:r>
              <a:endParaRPr lang="zh-CN" altLang="en-US" sz="1400" dirty="0"/>
            </a:p>
          </p:txBody>
        </p:sp>
      </p:grpSp>
      <p:grpSp>
        <p:nvGrpSpPr>
          <p:cNvPr id="11" name="Group 10">
            <a:extLst>
              <a:ext uri="{FF2B5EF4-FFF2-40B4-BE49-F238E27FC236}">
                <a16:creationId xmlns:a16="http://schemas.microsoft.com/office/drawing/2014/main" xmlns="" id="{DB0CB629-E225-4E0A-BD46-5C9EB6D4D54A}"/>
              </a:ext>
            </a:extLst>
          </p:cNvPr>
          <p:cNvGrpSpPr/>
          <p:nvPr/>
        </p:nvGrpSpPr>
        <p:grpSpPr>
          <a:xfrm>
            <a:off x="6481822" y="1270318"/>
            <a:ext cx="2662178" cy="4175516"/>
            <a:chOff x="3941179" y="1229807"/>
            <a:chExt cx="2662178" cy="4175516"/>
          </a:xfrm>
        </p:grpSpPr>
        <p:pic>
          <p:nvPicPr>
            <p:cNvPr id="12" name="Picture 11">
              <a:extLst>
                <a:ext uri="{FF2B5EF4-FFF2-40B4-BE49-F238E27FC236}">
                  <a16:creationId xmlns:a16="http://schemas.microsoft.com/office/drawing/2014/main" xmlns="" id="{1ACECD6B-9072-44BB-A987-56395953CEFA}"/>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Layer>
                  </a14:imgProps>
                </a:ext>
                <a:ext uri="{28A0092B-C50C-407E-A947-70E740481C1C}">
                  <a14:useLocalDpi xmlns:a14="http://schemas.microsoft.com/office/drawing/2010/main" val="0"/>
                </a:ext>
              </a:extLst>
            </a:blip>
            <a:srcRect l="89551" t="9537" r="8775" b="58631"/>
            <a:stretch/>
          </p:blipFill>
          <p:spPr>
            <a:xfrm>
              <a:off x="6027121" y="1711784"/>
              <a:ext cx="411691" cy="3611671"/>
            </a:xfrm>
            <a:prstGeom prst="rect">
              <a:avLst/>
            </a:prstGeom>
          </p:spPr>
        </p:pic>
        <p:sp>
          <p:nvSpPr>
            <p:cNvPr id="13" name="TextBox 12">
              <a:extLst>
                <a:ext uri="{FF2B5EF4-FFF2-40B4-BE49-F238E27FC236}">
                  <a16:creationId xmlns:a16="http://schemas.microsoft.com/office/drawing/2014/main" xmlns="" id="{01603EC2-7236-4C34-8965-E90F10955CEA}"/>
                </a:ext>
              </a:extLst>
            </p:cNvPr>
            <p:cNvSpPr txBox="1"/>
            <p:nvPr/>
          </p:nvSpPr>
          <p:spPr>
            <a:xfrm>
              <a:off x="3941179" y="1570299"/>
              <a:ext cx="2158680" cy="3835024"/>
            </a:xfrm>
            <a:prstGeom prst="rect">
              <a:avLst/>
            </a:prstGeom>
            <a:noFill/>
          </p:spPr>
          <p:txBody>
            <a:bodyPr wrap="square" rtlCol="0">
              <a:spAutoFit/>
            </a:bodyPr>
            <a:lstStyle/>
            <a:p>
              <a:pPr algn="r">
                <a:lnSpc>
                  <a:spcPct val="150000"/>
                </a:lnSpc>
              </a:pPr>
              <a:r>
                <a:rPr lang="en-US" altLang="zh-CN" sz="1600" b="1" dirty="0">
                  <a:solidFill>
                    <a:srgbClr val="355778"/>
                  </a:solidFill>
                </a:rPr>
                <a:t>Adhesion</a:t>
              </a:r>
            </a:p>
            <a:p>
              <a:pPr algn="r">
                <a:lnSpc>
                  <a:spcPct val="150000"/>
                </a:lnSpc>
              </a:pPr>
              <a:r>
                <a:rPr lang="en-US" altLang="zh-CN" sz="1600" b="1" dirty="0">
                  <a:solidFill>
                    <a:srgbClr val="F6922F"/>
                  </a:solidFill>
                </a:rPr>
                <a:t>Bone</a:t>
              </a:r>
            </a:p>
            <a:p>
              <a:pPr algn="r">
                <a:lnSpc>
                  <a:spcPct val="150000"/>
                </a:lnSpc>
              </a:pPr>
              <a:r>
                <a:rPr lang="en-US" altLang="zh-CN" sz="1600" b="1" dirty="0">
                  <a:solidFill>
                    <a:srgbClr val="D45254"/>
                  </a:solidFill>
                </a:rPr>
                <a:t>Chitosan</a:t>
              </a:r>
            </a:p>
            <a:p>
              <a:pPr algn="r">
                <a:lnSpc>
                  <a:spcPct val="150000"/>
                </a:lnSpc>
              </a:pPr>
              <a:r>
                <a:rPr lang="en-US" altLang="zh-CN" sz="1600" b="1" dirty="0">
                  <a:solidFill>
                    <a:srgbClr val="273A38"/>
                  </a:solidFill>
                </a:rPr>
                <a:t>Hydrogel</a:t>
              </a:r>
            </a:p>
            <a:p>
              <a:pPr algn="r">
                <a:lnSpc>
                  <a:spcPct val="150000"/>
                </a:lnSpc>
              </a:pPr>
              <a:r>
                <a:rPr lang="en-US" altLang="zh-CN" sz="1600" b="1" dirty="0">
                  <a:solidFill>
                    <a:srgbClr val="2F5628"/>
                  </a:solidFill>
                </a:rPr>
                <a:t>Microstructure</a:t>
              </a:r>
            </a:p>
            <a:p>
              <a:pPr algn="r">
                <a:lnSpc>
                  <a:spcPct val="150000"/>
                </a:lnSpc>
              </a:pPr>
              <a:r>
                <a:rPr lang="en-US" altLang="zh-CN" sz="1600" b="1" dirty="0">
                  <a:solidFill>
                    <a:srgbClr val="EFCB4A"/>
                  </a:solidFill>
                </a:rPr>
                <a:t>Nanoparticles</a:t>
              </a:r>
            </a:p>
            <a:p>
              <a:pPr algn="r">
                <a:lnSpc>
                  <a:spcPct val="150000"/>
                </a:lnSpc>
              </a:pPr>
              <a:r>
                <a:rPr lang="en-US" altLang="zh-CN" sz="1600" b="1" dirty="0">
                  <a:solidFill>
                    <a:srgbClr val="63435B"/>
                  </a:solidFill>
                </a:rPr>
                <a:t>Polymer</a:t>
              </a:r>
            </a:p>
            <a:p>
              <a:pPr algn="r">
                <a:lnSpc>
                  <a:spcPct val="150000"/>
                </a:lnSpc>
              </a:pPr>
              <a:r>
                <a:rPr lang="en-US" altLang="zh-CN" sz="1600" b="1" dirty="0">
                  <a:solidFill>
                    <a:srgbClr val="A36970"/>
                  </a:solidFill>
                </a:rPr>
                <a:t>Regeneration</a:t>
              </a:r>
            </a:p>
            <a:p>
              <a:pPr algn="r">
                <a:lnSpc>
                  <a:spcPct val="150000"/>
                </a:lnSpc>
              </a:pPr>
              <a:r>
                <a:rPr lang="en-US" altLang="zh-CN" sz="1600" b="1" dirty="0">
                  <a:solidFill>
                    <a:srgbClr val="694F40"/>
                  </a:solidFill>
                </a:rPr>
                <a:t>Scaffold</a:t>
              </a:r>
            </a:p>
            <a:p>
              <a:pPr algn="r">
                <a:lnSpc>
                  <a:spcPct val="150000"/>
                </a:lnSpc>
              </a:pPr>
              <a:r>
                <a:rPr lang="en-US" altLang="zh-CN" sz="1600" b="1" dirty="0">
                  <a:solidFill>
                    <a:srgbClr val="635E5C"/>
                  </a:solidFill>
                </a:rPr>
                <a:t>Tissue Engineering</a:t>
              </a:r>
            </a:p>
          </p:txBody>
        </p:sp>
        <p:sp>
          <p:nvSpPr>
            <p:cNvPr id="14" name="TextBox 13">
              <a:extLst>
                <a:ext uri="{FF2B5EF4-FFF2-40B4-BE49-F238E27FC236}">
                  <a16:creationId xmlns:a16="http://schemas.microsoft.com/office/drawing/2014/main" xmlns="" id="{253FBB3D-9F8B-40A1-A689-7539C436E20A}"/>
                </a:ext>
              </a:extLst>
            </p:cNvPr>
            <p:cNvSpPr txBox="1"/>
            <p:nvPr/>
          </p:nvSpPr>
          <p:spPr>
            <a:xfrm>
              <a:off x="4653023" y="1229807"/>
              <a:ext cx="1950334" cy="400110"/>
            </a:xfrm>
            <a:prstGeom prst="rect">
              <a:avLst/>
            </a:prstGeom>
            <a:noFill/>
          </p:spPr>
          <p:txBody>
            <a:bodyPr wrap="square" rtlCol="0">
              <a:spAutoFit/>
            </a:bodyPr>
            <a:lstStyle/>
            <a:p>
              <a:r>
                <a:rPr lang="en-US" altLang="zh-CN" sz="2000" b="1" dirty="0"/>
                <a:t>Measure Names</a:t>
              </a:r>
              <a:endParaRPr lang="zh-CN" altLang="en-US" sz="2000" b="1" dirty="0"/>
            </a:p>
          </p:txBody>
        </p:sp>
      </p:grpSp>
      <p:pic>
        <p:nvPicPr>
          <p:cNvPr id="15" name="Picture 10" descr="âtwitterâçå¾çæç´¢ç»æ">
            <a:extLst>
              <a:ext uri="{FF2B5EF4-FFF2-40B4-BE49-F238E27FC236}">
                <a16:creationId xmlns:a16="http://schemas.microsoft.com/office/drawing/2014/main" xmlns="" id="{08138506-FDB8-4FC4-B8D6-95848CE4279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8342" b="96860" l="3250" r="95167">
                        <a14:foregroundMark x1="69083" y1="8342" x2="69083" y2="8342"/>
                        <a14:foregroundMark x1="11750" y1="84789" x2="11750" y2="84789"/>
                        <a14:foregroundMark x1="3250" y1="85770" x2="3250" y2="85770"/>
                        <a14:foregroundMark x1="11750" y1="96860" x2="11750" y2="96860"/>
                        <a14:foregroundMark x1="8833" y1="95191" x2="8833" y2="95191"/>
                        <a14:foregroundMark x1="27917" y1="92051" x2="27917" y2="92051"/>
                        <a14:foregroundMark x1="40583" y1="88616" x2="40583" y2="88616"/>
                        <a14:foregroundMark x1="49333" y1="86850" x2="49333" y2="86850"/>
                        <a14:foregroundMark x1="62583" y1="86457" x2="62583" y2="86457"/>
                        <a14:foregroundMark x1="83750" y1="87242" x2="83750" y2="87242"/>
                        <a14:foregroundMark x1="90250" y1="87537" x2="90250" y2="87537"/>
                        <a14:foregroundMark x1="41417" y1="78901" x2="41417" y2="78901"/>
                        <a14:foregroundMark x1="95167" y1="85574" x2="95167" y2="85574"/>
                        <a14:backgroundMark x1="77833" y1="87439" x2="77833" y2="87439"/>
                      </a14:backgroundRemoval>
                    </a14:imgEffect>
                  </a14:imgLayer>
                </a14:imgProps>
              </a:ext>
              <a:ext uri="{28A0092B-C50C-407E-A947-70E740481C1C}">
                <a14:useLocalDpi xmlns:a14="http://schemas.microsoft.com/office/drawing/2010/main" val="0"/>
              </a:ext>
            </a:extLst>
          </a:blip>
          <a:srcRect/>
          <a:stretch>
            <a:fillRect/>
          </a:stretch>
        </p:blipFill>
        <p:spPr bwMode="auto">
          <a:xfrm>
            <a:off x="932505" y="199127"/>
            <a:ext cx="1950334" cy="1656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9217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EB0E759C-0556-443D-9BCA-B0C7A8C195E7}"/>
              </a:ext>
            </a:extLst>
          </p:cNvPr>
          <p:cNvGrpSpPr/>
          <p:nvPr/>
        </p:nvGrpSpPr>
        <p:grpSpPr>
          <a:xfrm>
            <a:off x="-119870" y="830532"/>
            <a:ext cx="7644663" cy="5196936"/>
            <a:chOff x="868101" y="850740"/>
            <a:chExt cx="7644663" cy="5196936"/>
          </a:xfrm>
        </p:grpSpPr>
        <p:pic>
          <p:nvPicPr>
            <p:cNvPr id="3" name="Picture 2">
              <a:extLst>
                <a:ext uri="{FF2B5EF4-FFF2-40B4-BE49-F238E27FC236}">
                  <a16:creationId xmlns:a16="http://schemas.microsoft.com/office/drawing/2014/main" xmlns="" id="{8D4F9FB1-CD48-419F-8411-38F7BC266362}"/>
                </a:ext>
              </a:extLst>
            </p:cNvPr>
            <p:cNvPicPr>
              <a:picLocks noChangeAspect="1"/>
            </p:cNvPicPr>
            <p:nvPr/>
          </p:nvPicPr>
          <p:blipFill rotWithShape="1">
            <a:blip r:embed="rId3">
              <a:extLst>
                <a:ext uri="{28A0092B-C50C-407E-A947-70E740481C1C}">
                  <a14:useLocalDpi xmlns:a14="http://schemas.microsoft.com/office/drawing/2010/main" val="0"/>
                </a:ext>
              </a:extLst>
            </a:blip>
            <a:srcRect l="8774" t="10081" b="8954"/>
            <a:stretch/>
          </p:blipFill>
          <p:spPr>
            <a:xfrm>
              <a:off x="1434844" y="1151681"/>
              <a:ext cx="6941917" cy="4618882"/>
            </a:xfrm>
            <a:prstGeom prst="rect">
              <a:avLst/>
            </a:prstGeom>
          </p:spPr>
        </p:pic>
        <p:sp>
          <p:nvSpPr>
            <p:cNvPr id="4" name="TextBox 3">
              <a:extLst>
                <a:ext uri="{FF2B5EF4-FFF2-40B4-BE49-F238E27FC236}">
                  <a16:creationId xmlns:a16="http://schemas.microsoft.com/office/drawing/2014/main" xmlns="" id="{EC5B33B6-5266-402F-9ADC-6CCCBE37F888}"/>
                </a:ext>
              </a:extLst>
            </p:cNvPr>
            <p:cNvSpPr txBox="1"/>
            <p:nvPr/>
          </p:nvSpPr>
          <p:spPr>
            <a:xfrm>
              <a:off x="868101" y="850740"/>
              <a:ext cx="601884" cy="4827604"/>
            </a:xfrm>
            <a:prstGeom prst="rect">
              <a:avLst/>
            </a:prstGeom>
            <a:noFill/>
          </p:spPr>
          <p:txBody>
            <a:bodyPr wrap="square" rtlCol="0">
              <a:spAutoFit/>
            </a:bodyPr>
            <a:lstStyle/>
            <a:p>
              <a:pPr algn="r">
                <a:lnSpc>
                  <a:spcPct val="250000"/>
                </a:lnSpc>
              </a:pPr>
              <a:r>
                <a:rPr lang="en-US" altLang="zh-CN" dirty="0"/>
                <a:t>600</a:t>
              </a:r>
            </a:p>
            <a:p>
              <a:pPr algn="r">
                <a:lnSpc>
                  <a:spcPct val="250000"/>
                </a:lnSpc>
              </a:pPr>
              <a:r>
                <a:rPr lang="en-US" altLang="zh-CN" dirty="0"/>
                <a:t>500</a:t>
              </a:r>
            </a:p>
            <a:p>
              <a:pPr algn="r">
                <a:lnSpc>
                  <a:spcPct val="250000"/>
                </a:lnSpc>
              </a:pPr>
              <a:r>
                <a:rPr lang="en-US" altLang="zh-CN" dirty="0"/>
                <a:t>400</a:t>
              </a:r>
            </a:p>
            <a:p>
              <a:pPr algn="r">
                <a:lnSpc>
                  <a:spcPct val="250000"/>
                </a:lnSpc>
              </a:pPr>
              <a:r>
                <a:rPr lang="en-US" altLang="zh-CN" dirty="0"/>
                <a:t>300</a:t>
              </a:r>
            </a:p>
            <a:p>
              <a:pPr algn="r">
                <a:lnSpc>
                  <a:spcPct val="250000"/>
                </a:lnSpc>
              </a:pPr>
              <a:r>
                <a:rPr lang="en-US" altLang="zh-CN" dirty="0"/>
                <a:t>200</a:t>
              </a:r>
            </a:p>
            <a:p>
              <a:pPr algn="r">
                <a:lnSpc>
                  <a:spcPct val="250000"/>
                </a:lnSpc>
              </a:pPr>
              <a:r>
                <a:rPr lang="en-US" altLang="zh-CN" dirty="0"/>
                <a:t>100</a:t>
              </a:r>
            </a:p>
            <a:p>
              <a:pPr algn="r">
                <a:lnSpc>
                  <a:spcPct val="250000"/>
                </a:lnSpc>
              </a:pPr>
              <a:r>
                <a:rPr lang="en-US" altLang="zh-CN" dirty="0"/>
                <a:t>0</a:t>
              </a:r>
              <a:endParaRPr lang="zh-CN" altLang="en-US" dirty="0"/>
            </a:p>
          </p:txBody>
        </p:sp>
        <p:sp>
          <p:nvSpPr>
            <p:cNvPr id="5" name="TextBox 4">
              <a:extLst>
                <a:ext uri="{FF2B5EF4-FFF2-40B4-BE49-F238E27FC236}">
                  <a16:creationId xmlns:a16="http://schemas.microsoft.com/office/drawing/2014/main" xmlns="" id="{52D90CF2-76FB-4790-BC86-A1B9FB6FB9AA}"/>
                </a:ext>
              </a:extLst>
            </p:cNvPr>
            <p:cNvSpPr txBox="1"/>
            <p:nvPr/>
          </p:nvSpPr>
          <p:spPr>
            <a:xfrm>
              <a:off x="1570848" y="5678344"/>
              <a:ext cx="6941916" cy="369332"/>
            </a:xfrm>
            <a:prstGeom prst="rect">
              <a:avLst/>
            </a:prstGeom>
            <a:noFill/>
          </p:spPr>
          <p:txBody>
            <a:bodyPr wrap="square" rtlCol="0">
              <a:spAutoFit/>
            </a:bodyPr>
            <a:lstStyle/>
            <a:p>
              <a:pPr algn="dist"/>
              <a:r>
                <a:rPr lang="en-US" altLang="zh-CN" dirty="0"/>
                <a:t>2000  2002  2004  2006  2008  2010  2012  2014  2016  2018</a:t>
              </a:r>
              <a:endParaRPr lang="zh-CN" altLang="en-US" dirty="0"/>
            </a:p>
          </p:txBody>
        </p:sp>
      </p:grpSp>
      <p:grpSp>
        <p:nvGrpSpPr>
          <p:cNvPr id="12" name="Group 11">
            <a:extLst>
              <a:ext uri="{FF2B5EF4-FFF2-40B4-BE49-F238E27FC236}">
                <a16:creationId xmlns:a16="http://schemas.microsoft.com/office/drawing/2014/main" xmlns="" id="{691CDF9D-DF89-41E0-A6D3-1C109A791862}"/>
              </a:ext>
            </a:extLst>
          </p:cNvPr>
          <p:cNvGrpSpPr/>
          <p:nvPr/>
        </p:nvGrpSpPr>
        <p:grpSpPr>
          <a:xfrm>
            <a:off x="6481822" y="1270318"/>
            <a:ext cx="2662178" cy="4175516"/>
            <a:chOff x="3941179" y="1229807"/>
            <a:chExt cx="2662178" cy="4175516"/>
          </a:xfrm>
        </p:grpSpPr>
        <p:pic>
          <p:nvPicPr>
            <p:cNvPr id="13" name="Picture 12">
              <a:extLst>
                <a:ext uri="{FF2B5EF4-FFF2-40B4-BE49-F238E27FC236}">
                  <a16:creationId xmlns:a16="http://schemas.microsoft.com/office/drawing/2014/main" xmlns="" id="{089D702C-EE63-4529-9BA9-C193603B067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Layer>
                  </a14:imgProps>
                </a:ext>
                <a:ext uri="{28A0092B-C50C-407E-A947-70E740481C1C}">
                  <a14:useLocalDpi xmlns:a14="http://schemas.microsoft.com/office/drawing/2010/main" val="0"/>
                </a:ext>
              </a:extLst>
            </a:blip>
            <a:srcRect l="89551" t="9537" r="8775" b="58631"/>
            <a:stretch/>
          </p:blipFill>
          <p:spPr>
            <a:xfrm>
              <a:off x="6027121" y="1711784"/>
              <a:ext cx="411691" cy="3611671"/>
            </a:xfrm>
            <a:prstGeom prst="rect">
              <a:avLst/>
            </a:prstGeom>
          </p:spPr>
        </p:pic>
        <p:sp>
          <p:nvSpPr>
            <p:cNvPr id="14" name="TextBox 13">
              <a:extLst>
                <a:ext uri="{FF2B5EF4-FFF2-40B4-BE49-F238E27FC236}">
                  <a16:creationId xmlns:a16="http://schemas.microsoft.com/office/drawing/2014/main" xmlns="" id="{549D803B-4045-411A-BF82-DBEFED871C9D}"/>
                </a:ext>
              </a:extLst>
            </p:cNvPr>
            <p:cNvSpPr txBox="1"/>
            <p:nvPr/>
          </p:nvSpPr>
          <p:spPr>
            <a:xfrm>
              <a:off x="3941179" y="1570299"/>
              <a:ext cx="2158680" cy="3835024"/>
            </a:xfrm>
            <a:prstGeom prst="rect">
              <a:avLst/>
            </a:prstGeom>
            <a:noFill/>
          </p:spPr>
          <p:txBody>
            <a:bodyPr wrap="square" rtlCol="0">
              <a:spAutoFit/>
            </a:bodyPr>
            <a:lstStyle/>
            <a:p>
              <a:pPr algn="r">
                <a:lnSpc>
                  <a:spcPct val="150000"/>
                </a:lnSpc>
              </a:pPr>
              <a:r>
                <a:rPr lang="en-US" altLang="zh-CN" sz="1600" b="1" dirty="0">
                  <a:solidFill>
                    <a:srgbClr val="355778"/>
                  </a:solidFill>
                </a:rPr>
                <a:t>Adhesion</a:t>
              </a:r>
            </a:p>
            <a:p>
              <a:pPr algn="r">
                <a:lnSpc>
                  <a:spcPct val="150000"/>
                </a:lnSpc>
              </a:pPr>
              <a:r>
                <a:rPr lang="en-US" altLang="zh-CN" sz="1600" b="1" dirty="0">
                  <a:solidFill>
                    <a:srgbClr val="F6922F"/>
                  </a:solidFill>
                </a:rPr>
                <a:t>Bone</a:t>
              </a:r>
            </a:p>
            <a:p>
              <a:pPr algn="r">
                <a:lnSpc>
                  <a:spcPct val="150000"/>
                </a:lnSpc>
              </a:pPr>
              <a:r>
                <a:rPr lang="en-US" altLang="zh-CN" sz="1600" b="1" dirty="0">
                  <a:solidFill>
                    <a:srgbClr val="D45254"/>
                  </a:solidFill>
                </a:rPr>
                <a:t>Chitosan</a:t>
              </a:r>
            </a:p>
            <a:p>
              <a:pPr algn="r">
                <a:lnSpc>
                  <a:spcPct val="150000"/>
                </a:lnSpc>
              </a:pPr>
              <a:r>
                <a:rPr lang="en-US" altLang="zh-CN" sz="1600" b="1" dirty="0">
                  <a:solidFill>
                    <a:srgbClr val="273A38"/>
                  </a:solidFill>
                </a:rPr>
                <a:t>Hydrogel</a:t>
              </a:r>
            </a:p>
            <a:p>
              <a:pPr algn="r">
                <a:lnSpc>
                  <a:spcPct val="150000"/>
                </a:lnSpc>
              </a:pPr>
              <a:r>
                <a:rPr lang="en-US" altLang="zh-CN" sz="1600" b="1" dirty="0">
                  <a:solidFill>
                    <a:srgbClr val="2F5628"/>
                  </a:solidFill>
                </a:rPr>
                <a:t>Microstructure</a:t>
              </a:r>
            </a:p>
            <a:p>
              <a:pPr algn="r">
                <a:lnSpc>
                  <a:spcPct val="150000"/>
                </a:lnSpc>
              </a:pPr>
              <a:r>
                <a:rPr lang="en-US" altLang="zh-CN" sz="1600" b="1" dirty="0">
                  <a:solidFill>
                    <a:srgbClr val="EFCB4A"/>
                  </a:solidFill>
                </a:rPr>
                <a:t>Nanoparticles</a:t>
              </a:r>
            </a:p>
            <a:p>
              <a:pPr algn="r">
                <a:lnSpc>
                  <a:spcPct val="150000"/>
                </a:lnSpc>
              </a:pPr>
              <a:r>
                <a:rPr lang="en-US" altLang="zh-CN" sz="1600" b="1" dirty="0">
                  <a:solidFill>
                    <a:srgbClr val="63435B"/>
                  </a:solidFill>
                </a:rPr>
                <a:t>Polymer</a:t>
              </a:r>
            </a:p>
            <a:p>
              <a:pPr algn="r">
                <a:lnSpc>
                  <a:spcPct val="150000"/>
                </a:lnSpc>
              </a:pPr>
              <a:r>
                <a:rPr lang="en-US" altLang="zh-CN" sz="1600" b="1" dirty="0">
                  <a:solidFill>
                    <a:srgbClr val="A36970"/>
                  </a:solidFill>
                </a:rPr>
                <a:t>Regeneration</a:t>
              </a:r>
            </a:p>
            <a:p>
              <a:pPr algn="r">
                <a:lnSpc>
                  <a:spcPct val="150000"/>
                </a:lnSpc>
              </a:pPr>
              <a:r>
                <a:rPr lang="en-US" altLang="zh-CN" sz="1600" b="1" dirty="0">
                  <a:solidFill>
                    <a:srgbClr val="694F40"/>
                  </a:solidFill>
                </a:rPr>
                <a:t>Scaffold</a:t>
              </a:r>
            </a:p>
            <a:p>
              <a:pPr algn="r">
                <a:lnSpc>
                  <a:spcPct val="150000"/>
                </a:lnSpc>
              </a:pPr>
              <a:r>
                <a:rPr lang="en-US" altLang="zh-CN" sz="1600" b="1" dirty="0">
                  <a:solidFill>
                    <a:srgbClr val="635E5C"/>
                  </a:solidFill>
                </a:rPr>
                <a:t>Tissue Engineering</a:t>
              </a:r>
            </a:p>
          </p:txBody>
        </p:sp>
        <p:sp>
          <p:nvSpPr>
            <p:cNvPr id="15" name="TextBox 14">
              <a:extLst>
                <a:ext uri="{FF2B5EF4-FFF2-40B4-BE49-F238E27FC236}">
                  <a16:creationId xmlns:a16="http://schemas.microsoft.com/office/drawing/2014/main" xmlns="" id="{B0CC8C76-5D1A-4BCB-9069-25696FDD87E1}"/>
                </a:ext>
              </a:extLst>
            </p:cNvPr>
            <p:cNvSpPr txBox="1"/>
            <p:nvPr/>
          </p:nvSpPr>
          <p:spPr>
            <a:xfrm>
              <a:off x="4653023" y="1229807"/>
              <a:ext cx="1950334" cy="400110"/>
            </a:xfrm>
            <a:prstGeom prst="rect">
              <a:avLst/>
            </a:prstGeom>
            <a:noFill/>
          </p:spPr>
          <p:txBody>
            <a:bodyPr wrap="square" rtlCol="0">
              <a:spAutoFit/>
            </a:bodyPr>
            <a:lstStyle/>
            <a:p>
              <a:r>
                <a:rPr lang="en-US" altLang="zh-CN" sz="2000" b="1" dirty="0"/>
                <a:t>Measure Names</a:t>
              </a:r>
              <a:endParaRPr lang="zh-CN" altLang="en-US" sz="2000" b="1" dirty="0"/>
            </a:p>
          </p:txBody>
        </p:sp>
      </p:grpSp>
      <p:pic>
        <p:nvPicPr>
          <p:cNvPr id="11" name="Picture 12" descr="âscience blog logoâçå¾çæç´¢ç»æ">
            <a:extLst>
              <a:ext uri="{FF2B5EF4-FFF2-40B4-BE49-F238E27FC236}">
                <a16:creationId xmlns:a16="http://schemas.microsoft.com/office/drawing/2014/main" xmlns="" id="{B9E3CEF9-74D4-4602-A3E8-2B70F14C4EE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01" b="89109" l="5634" r="94930">
                        <a14:foregroundMark x1="14366" y1="42574" x2="14366" y2="42574"/>
                        <a14:foregroundMark x1="10423" y1="29703" x2="10423" y2="29703"/>
                        <a14:foregroundMark x1="6197" y1="60396" x2="6197" y2="60396"/>
                        <a14:foregroundMark x1="27324" y1="49505" x2="27324" y2="49505"/>
                        <a14:foregroundMark x1="30986" y1="48515" x2="30986" y2="48515"/>
                        <a14:foregroundMark x1="37746" y1="45545" x2="37746" y2="45545"/>
                        <a14:foregroundMark x1="37465" y1="29703" x2="37465" y2="29703"/>
                        <a14:foregroundMark x1="45634" y1="50495" x2="45634" y2="50495"/>
                        <a14:foregroundMark x1="48169" y1="43564" x2="48169" y2="43564"/>
                        <a14:foregroundMark x1="56338" y1="42574" x2="56338" y2="42574"/>
                        <a14:foregroundMark x1="67606" y1="51485" x2="67606" y2="51485"/>
                        <a14:foregroundMark x1="80000" y1="41584" x2="80000" y2="41584"/>
                        <a14:foregroundMark x1="84225" y1="41584" x2="84225" y2="41584"/>
                        <a14:foregroundMark x1="92113" y1="39604" x2="92113" y2="39604"/>
                        <a14:foregroundMark x1="93803" y1="44554" x2="94930" y2="50495"/>
                        <a14:foregroundMark x1="69859" y1="46535" x2="69859" y2="46535"/>
                        <a14:backgroundMark x1="5634" y1="60396" x2="5634" y2="60396"/>
                        <a14:backgroundMark x1="31549" y1="48515" x2="31549" y2="48515"/>
                        <a14:backgroundMark x1="80563" y1="41584" x2="80563" y2="41584"/>
                        <a14:backgroundMark x1="95493" y1="50495" x2="95493" y2="50495"/>
                      </a14:backgroundRemoval>
                    </a14:imgEffect>
                  </a14:imgLayer>
                </a14:imgProps>
              </a:ext>
              <a:ext uri="{28A0092B-C50C-407E-A947-70E740481C1C}">
                <a14:useLocalDpi xmlns:a14="http://schemas.microsoft.com/office/drawing/2010/main" val="0"/>
              </a:ext>
            </a:extLst>
          </a:blip>
          <a:srcRect/>
          <a:stretch>
            <a:fillRect/>
          </a:stretch>
        </p:blipFill>
        <p:spPr bwMode="auto">
          <a:xfrm>
            <a:off x="584523" y="254359"/>
            <a:ext cx="3381375"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2586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02FC956A-F4B6-4519-9F53-22416E501B3F}"/>
              </a:ext>
            </a:extLst>
          </p:cNvPr>
          <p:cNvGrpSpPr/>
          <p:nvPr/>
        </p:nvGrpSpPr>
        <p:grpSpPr>
          <a:xfrm>
            <a:off x="-139599" y="838296"/>
            <a:ext cx="7559674" cy="5181408"/>
            <a:chOff x="792163" y="810150"/>
            <a:chExt cx="7559674" cy="5181408"/>
          </a:xfrm>
        </p:grpSpPr>
        <p:pic>
          <p:nvPicPr>
            <p:cNvPr id="3" name="Picture 2">
              <a:extLst>
                <a:ext uri="{FF2B5EF4-FFF2-40B4-BE49-F238E27FC236}">
                  <a16:creationId xmlns:a16="http://schemas.microsoft.com/office/drawing/2014/main" xmlns="" id="{ECEBE334-AF1C-49BD-A5DD-ADD6A3FAB384}"/>
                </a:ext>
              </a:extLst>
            </p:cNvPr>
            <p:cNvPicPr>
              <a:picLocks noChangeAspect="1"/>
            </p:cNvPicPr>
            <p:nvPr/>
          </p:nvPicPr>
          <p:blipFill rotWithShape="1">
            <a:blip r:embed="rId2">
              <a:extLst>
                <a:ext uri="{28A0092B-C50C-407E-A947-70E740481C1C}">
                  <a14:useLocalDpi xmlns:a14="http://schemas.microsoft.com/office/drawing/2010/main" val="0"/>
                </a:ext>
              </a:extLst>
            </a:blip>
            <a:srcRect l="8237" t="8955" r="327" b="10476"/>
            <a:stretch/>
          </p:blipFill>
          <p:spPr>
            <a:xfrm>
              <a:off x="1394046" y="1087437"/>
              <a:ext cx="6957791" cy="4596344"/>
            </a:xfrm>
            <a:prstGeom prst="rect">
              <a:avLst/>
            </a:prstGeom>
          </p:spPr>
        </p:pic>
        <p:sp>
          <p:nvSpPr>
            <p:cNvPr id="4" name="TextBox 3">
              <a:extLst>
                <a:ext uri="{FF2B5EF4-FFF2-40B4-BE49-F238E27FC236}">
                  <a16:creationId xmlns:a16="http://schemas.microsoft.com/office/drawing/2014/main" xmlns="" id="{06B5E4B5-6AED-4BA1-8950-87335C7DA66B}"/>
                </a:ext>
              </a:extLst>
            </p:cNvPr>
            <p:cNvSpPr txBox="1"/>
            <p:nvPr/>
          </p:nvSpPr>
          <p:spPr>
            <a:xfrm>
              <a:off x="792163" y="810150"/>
              <a:ext cx="601884" cy="4931478"/>
            </a:xfrm>
            <a:prstGeom prst="rect">
              <a:avLst/>
            </a:prstGeom>
            <a:noFill/>
          </p:spPr>
          <p:txBody>
            <a:bodyPr wrap="square" rtlCol="0">
              <a:spAutoFit/>
            </a:bodyPr>
            <a:lstStyle/>
            <a:p>
              <a:pPr algn="r">
                <a:lnSpc>
                  <a:spcPct val="300000"/>
                </a:lnSpc>
              </a:pPr>
              <a:r>
                <a:rPr lang="en-US" altLang="zh-CN" dirty="0"/>
                <a:t>25</a:t>
              </a:r>
            </a:p>
            <a:p>
              <a:pPr algn="r">
                <a:lnSpc>
                  <a:spcPct val="300000"/>
                </a:lnSpc>
              </a:pPr>
              <a:r>
                <a:rPr lang="en-US" altLang="zh-CN" dirty="0"/>
                <a:t>20</a:t>
              </a:r>
            </a:p>
            <a:p>
              <a:pPr algn="r">
                <a:lnSpc>
                  <a:spcPct val="300000"/>
                </a:lnSpc>
              </a:pPr>
              <a:r>
                <a:rPr lang="en-US" altLang="zh-CN" dirty="0"/>
                <a:t>15</a:t>
              </a:r>
            </a:p>
            <a:p>
              <a:pPr algn="r">
                <a:lnSpc>
                  <a:spcPct val="300000"/>
                </a:lnSpc>
              </a:pPr>
              <a:r>
                <a:rPr lang="en-US" altLang="zh-CN" dirty="0"/>
                <a:t>10</a:t>
              </a:r>
            </a:p>
            <a:p>
              <a:pPr algn="r">
                <a:lnSpc>
                  <a:spcPct val="300000"/>
                </a:lnSpc>
              </a:pPr>
              <a:r>
                <a:rPr lang="en-US" altLang="zh-CN" dirty="0"/>
                <a:t>5</a:t>
              </a:r>
            </a:p>
            <a:p>
              <a:pPr algn="r">
                <a:lnSpc>
                  <a:spcPct val="300000"/>
                </a:lnSpc>
              </a:pPr>
              <a:r>
                <a:rPr lang="en-US" altLang="zh-CN" dirty="0"/>
                <a:t>0</a:t>
              </a:r>
              <a:endParaRPr lang="zh-CN" altLang="en-US" dirty="0"/>
            </a:p>
          </p:txBody>
        </p:sp>
        <p:sp>
          <p:nvSpPr>
            <p:cNvPr id="5" name="TextBox 4">
              <a:extLst>
                <a:ext uri="{FF2B5EF4-FFF2-40B4-BE49-F238E27FC236}">
                  <a16:creationId xmlns:a16="http://schemas.microsoft.com/office/drawing/2014/main" xmlns="" id="{BDA0A794-57EF-49C8-8D42-68B3D8D93D1F}"/>
                </a:ext>
              </a:extLst>
            </p:cNvPr>
            <p:cNvSpPr txBox="1"/>
            <p:nvPr/>
          </p:nvSpPr>
          <p:spPr>
            <a:xfrm>
              <a:off x="1504709" y="5683781"/>
              <a:ext cx="6609144" cy="307777"/>
            </a:xfrm>
            <a:prstGeom prst="rect">
              <a:avLst/>
            </a:prstGeom>
            <a:noFill/>
          </p:spPr>
          <p:txBody>
            <a:bodyPr wrap="square" rtlCol="0">
              <a:spAutoFit/>
            </a:bodyPr>
            <a:lstStyle/>
            <a:p>
              <a:pPr algn="dist"/>
              <a:r>
                <a:rPr lang="en-US" altLang="zh-CN" sz="1400" dirty="0"/>
                <a:t>2000  2002  2004  2006  2008  2010  2012  2014  2016  2018</a:t>
              </a:r>
              <a:endParaRPr lang="zh-CN" altLang="en-US" sz="1400" dirty="0"/>
            </a:p>
          </p:txBody>
        </p:sp>
      </p:grpSp>
      <p:grpSp>
        <p:nvGrpSpPr>
          <p:cNvPr id="9" name="Group 8">
            <a:extLst>
              <a:ext uri="{FF2B5EF4-FFF2-40B4-BE49-F238E27FC236}">
                <a16:creationId xmlns:a16="http://schemas.microsoft.com/office/drawing/2014/main" xmlns="" id="{5C3EEA72-6369-472B-AC69-442F04299E50}"/>
              </a:ext>
            </a:extLst>
          </p:cNvPr>
          <p:cNvGrpSpPr/>
          <p:nvPr/>
        </p:nvGrpSpPr>
        <p:grpSpPr>
          <a:xfrm>
            <a:off x="6481822" y="1270318"/>
            <a:ext cx="2662178" cy="4175516"/>
            <a:chOff x="3941179" y="1229807"/>
            <a:chExt cx="2662178" cy="4175516"/>
          </a:xfrm>
        </p:grpSpPr>
        <p:pic>
          <p:nvPicPr>
            <p:cNvPr id="10" name="Picture 9">
              <a:extLst>
                <a:ext uri="{FF2B5EF4-FFF2-40B4-BE49-F238E27FC236}">
                  <a16:creationId xmlns:a16="http://schemas.microsoft.com/office/drawing/2014/main" xmlns="" id="{4F7FA80D-C8A4-46AE-AF05-A40AA3A769D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89551" t="9537" r="8775" b="58631"/>
            <a:stretch/>
          </p:blipFill>
          <p:spPr>
            <a:xfrm>
              <a:off x="6027121" y="1711784"/>
              <a:ext cx="411691" cy="3611671"/>
            </a:xfrm>
            <a:prstGeom prst="rect">
              <a:avLst/>
            </a:prstGeom>
          </p:spPr>
        </p:pic>
        <p:sp>
          <p:nvSpPr>
            <p:cNvPr id="11" name="TextBox 10">
              <a:extLst>
                <a:ext uri="{FF2B5EF4-FFF2-40B4-BE49-F238E27FC236}">
                  <a16:creationId xmlns:a16="http://schemas.microsoft.com/office/drawing/2014/main" xmlns="" id="{3243CAAE-84ED-4018-8339-65175DA3D3C9}"/>
                </a:ext>
              </a:extLst>
            </p:cNvPr>
            <p:cNvSpPr txBox="1"/>
            <p:nvPr/>
          </p:nvSpPr>
          <p:spPr>
            <a:xfrm>
              <a:off x="3941179" y="1570299"/>
              <a:ext cx="2158680" cy="3835024"/>
            </a:xfrm>
            <a:prstGeom prst="rect">
              <a:avLst/>
            </a:prstGeom>
            <a:noFill/>
          </p:spPr>
          <p:txBody>
            <a:bodyPr wrap="square" rtlCol="0">
              <a:spAutoFit/>
            </a:bodyPr>
            <a:lstStyle/>
            <a:p>
              <a:pPr algn="r">
                <a:lnSpc>
                  <a:spcPct val="150000"/>
                </a:lnSpc>
              </a:pPr>
              <a:r>
                <a:rPr lang="en-US" altLang="zh-CN" sz="1600" b="1" dirty="0">
                  <a:solidFill>
                    <a:srgbClr val="355778"/>
                  </a:solidFill>
                </a:rPr>
                <a:t>Adhesion</a:t>
              </a:r>
            </a:p>
            <a:p>
              <a:pPr algn="r">
                <a:lnSpc>
                  <a:spcPct val="150000"/>
                </a:lnSpc>
              </a:pPr>
              <a:r>
                <a:rPr lang="en-US" altLang="zh-CN" sz="1600" b="1" dirty="0">
                  <a:solidFill>
                    <a:srgbClr val="F6922F"/>
                  </a:solidFill>
                </a:rPr>
                <a:t>Bone</a:t>
              </a:r>
            </a:p>
            <a:p>
              <a:pPr algn="r">
                <a:lnSpc>
                  <a:spcPct val="150000"/>
                </a:lnSpc>
              </a:pPr>
              <a:r>
                <a:rPr lang="en-US" altLang="zh-CN" sz="1600" b="1" dirty="0">
                  <a:solidFill>
                    <a:srgbClr val="D45254"/>
                  </a:solidFill>
                </a:rPr>
                <a:t>Chitosan</a:t>
              </a:r>
            </a:p>
            <a:p>
              <a:pPr algn="r">
                <a:lnSpc>
                  <a:spcPct val="150000"/>
                </a:lnSpc>
              </a:pPr>
              <a:r>
                <a:rPr lang="en-US" altLang="zh-CN" sz="1600" b="1" dirty="0">
                  <a:solidFill>
                    <a:srgbClr val="273A38"/>
                  </a:solidFill>
                </a:rPr>
                <a:t>Hydrogel</a:t>
              </a:r>
            </a:p>
            <a:p>
              <a:pPr algn="r">
                <a:lnSpc>
                  <a:spcPct val="150000"/>
                </a:lnSpc>
              </a:pPr>
              <a:r>
                <a:rPr lang="en-US" altLang="zh-CN" sz="1600" b="1" dirty="0">
                  <a:solidFill>
                    <a:srgbClr val="2F5628"/>
                  </a:solidFill>
                </a:rPr>
                <a:t>Microstructure</a:t>
              </a:r>
            </a:p>
            <a:p>
              <a:pPr algn="r">
                <a:lnSpc>
                  <a:spcPct val="150000"/>
                </a:lnSpc>
              </a:pPr>
              <a:r>
                <a:rPr lang="en-US" altLang="zh-CN" sz="1600" b="1" dirty="0">
                  <a:solidFill>
                    <a:srgbClr val="EFCB4A"/>
                  </a:solidFill>
                </a:rPr>
                <a:t>Nanoparticles</a:t>
              </a:r>
            </a:p>
            <a:p>
              <a:pPr algn="r">
                <a:lnSpc>
                  <a:spcPct val="150000"/>
                </a:lnSpc>
              </a:pPr>
              <a:r>
                <a:rPr lang="en-US" altLang="zh-CN" sz="1600" b="1" dirty="0">
                  <a:solidFill>
                    <a:srgbClr val="63435B"/>
                  </a:solidFill>
                </a:rPr>
                <a:t>Polymer</a:t>
              </a:r>
            </a:p>
            <a:p>
              <a:pPr algn="r">
                <a:lnSpc>
                  <a:spcPct val="150000"/>
                </a:lnSpc>
              </a:pPr>
              <a:r>
                <a:rPr lang="en-US" altLang="zh-CN" sz="1600" b="1" dirty="0">
                  <a:solidFill>
                    <a:srgbClr val="A36970"/>
                  </a:solidFill>
                </a:rPr>
                <a:t>Regeneration</a:t>
              </a:r>
            </a:p>
            <a:p>
              <a:pPr algn="r">
                <a:lnSpc>
                  <a:spcPct val="150000"/>
                </a:lnSpc>
              </a:pPr>
              <a:r>
                <a:rPr lang="en-US" altLang="zh-CN" sz="1600" b="1" dirty="0">
                  <a:solidFill>
                    <a:srgbClr val="694F40"/>
                  </a:solidFill>
                </a:rPr>
                <a:t>Scaffold</a:t>
              </a:r>
            </a:p>
            <a:p>
              <a:pPr algn="r">
                <a:lnSpc>
                  <a:spcPct val="150000"/>
                </a:lnSpc>
              </a:pPr>
              <a:r>
                <a:rPr lang="en-US" altLang="zh-CN" sz="1600" b="1" dirty="0">
                  <a:solidFill>
                    <a:srgbClr val="635E5C"/>
                  </a:solidFill>
                </a:rPr>
                <a:t>Tissue Engineering</a:t>
              </a:r>
            </a:p>
          </p:txBody>
        </p:sp>
        <p:sp>
          <p:nvSpPr>
            <p:cNvPr id="12" name="TextBox 11">
              <a:extLst>
                <a:ext uri="{FF2B5EF4-FFF2-40B4-BE49-F238E27FC236}">
                  <a16:creationId xmlns:a16="http://schemas.microsoft.com/office/drawing/2014/main" xmlns="" id="{71519FAF-F142-4D6A-B8EF-1DD77F3F233C}"/>
                </a:ext>
              </a:extLst>
            </p:cNvPr>
            <p:cNvSpPr txBox="1"/>
            <p:nvPr/>
          </p:nvSpPr>
          <p:spPr>
            <a:xfrm>
              <a:off x="4653023" y="1229807"/>
              <a:ext cx="1950334" cy="400110"/>
            </a:xfrm>
            <a:prstGeom prst="rect">
              <a:avLst/>
            </a:prstGeom>
            <a:noFill/>
          </p:spPr>
          <p:txBody>
            <a:bodyPr wrap="square" rtlCol="0">
              <a:spAutoFit/>
            </a:bodyPr>
            <a:lstStyle/>
            <a:p>
              <a:r>
                <a:rPr lang="en-US" altLang="zh-CN" sz="2000" b="1" dirty="0"/>
                <a:t>Measure Names</a:t>
              </a:r>
              <a:endParaRPr lang="zh-CN" altLang="en-US" sz="2000" b="1" dirty="0"/>
            </a:p>
          </p:txBody>
        </p:sp>
      </p:grpSp>
      <p:pic>
        <p:nvPicPr>
          <p:cNvPr id="13" name="Picture 16" descr="âscientific american logoâçå¾çæç´¢ç»æ">
            <a:extLst>
              <a:ext uri="{FF2B5EF4-FFF2-40B4-BE49-F238E27FC236}">
                <a16:creationId xmlns:a16="http://schemas.microsoft.com/office/drawing/2014/main" xmlns="" id="{659A85F8-06F8-4DDC-96A8-7420A0E7E8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 y="338567"/>
            <a:ext cx="2931198" cy="999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7015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19A85F9-199F-417B-B0D8-2C65FE1E668A}"/>
              </a:ext>
            </a:extLst>
          </p:cNvPr>
          <p:cNvSpPr/>
          <p:nvPr/>
        </p:nvSpPr>
        <p:spPr>
          <a:xfrm>
            <a:off x="0" y="0"/>
            <a:ext cx="9144000" cy="3429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2">
            <a:extLst>
              <a:ext uri="{FF2B5EF4-FFF2-40B4-BE49-F238E27FC236}">
                <a16:creationId xmlns:a16="http://schemas.microsoft.com/office/drawing/2014/main" xmlns="" id="{B1EF283D-C0DB-473C-B8C9-9BE10A5D4646}"/>
              </a:ext>
            </a:extLst>
          </p:cNvPr>
          <p:cNvSpPr/>
          <p:nvPr/>
        </p:nvSpPr>
        <p:spPr>
          <a:xfrm>
            <a:off x="1671799" y="5692037"/>
            <a:ext cx="5800401" cy="772006"/>
          </a:xfrm>
          <a:prstGeom prst="rect">
            <a:avLst/>
          </a:prstGeom>
        </p:spPr>
        <p:txBody>
          <a:bodyPr wrap="square">
            <a:spAutoFit/>
          </a:bodyPr>
          <a:lstStyle/>
          <a:p>
            <a:pPr lvl="0" algn="ctr">
              <a:spcBef>
                <a:spcPts val="500"/>
              </a:spcBef>
              <a:buClr>
                <a:srgbClr val="000000"/>
              </a:buClr>
              <a:buSzPts val="400"/>
            </a:pPr>
            <a:r>
              <a:rPr lang="en-US" altLang="zh-CN" sz="2000" b="1" dirty="0">
                <a:latin typeface="Sharp Sans No1 Semibold" pitchFamily="50" charset="0"/>
                <a:ea typeface="Sharp Sans No1 Semibold" pitchFamily="50" charset="0"/>
                <a:cs typeface="Sharp Sans No1 Semibold" pitchFamily="50" charset="0"/>
                <a:sym typeface="Arial"/>
              </a:rPr>
              <a:t>Dr. Chris </a:t>
            </a:r>
            <a:r>
              <a:rPr lang="en-US" altLang="zh-CN" sz="2000" b="1" dirty="0" err="1">
                <a:latin typeface="Sharp Sans No1 Semibold" pitchFamily="50" charset="0"/>
                <a:ea typeface="Sharp Sans No1 Semibold" pitchFamily="50" charset="0"/>
                <a:cs typeface="Sharp Sans No1 Semibold" pitchFamily="50" charset="0"/>
                <a:sym typeface="Arial"/>
              </a:rPr>
              <a:t>Asakiewicz</a:t>
            </a:r>
            <a:endParaRPr lang="en-US" altLang="zh-CN" sz="2000" b="1" dirty="0">
              <a:latin typeface="Sharp Sans No1 Semibold" pitchFamily="50" charset="0"/>
              <a:ea typeface="Sharp Sans No1 Semibold" pitchFamily="50" charset="0"/>
              <a:cs typeface="Sharp Sans No1 Semibold" pitchFamily="50" charset="0"/>
              <a:sym typeface="Arial"/>
            </a:endParaRPr>
          </a:p>
          <a:p>
            <a:pPr lvl="0" algn="ctr">
              <a:spcBef>
                <a:spcPts val="500"/>
              </a:spcBef>
              <a:buClr>
                <a:srgbClr val="000000"/>
              </a:buClr>
              <a:buSzPts val="400"/>
            </a:pPr>
            <a:r>
              <a:rPr lang="en-US" altLang="zh-CN" sz="2000" dirty="0">
                <a:latin typeface="Sharp Sans No1 Semibold" pitchFamily="50" charset="0"/>
                <a:ea typeface="Sharp Sans No1 Semibold" pitchFamily="50" charset="0"/>
                <a:cs typeface="Sharp Sans No1 Semibold" pitchFamily="50" charset="0"/>
                <a:sym typeface="Arial"/>
              </a:rPr>
              <a:t>BIA-686</a:t>
            </a:r>
            <a:endParaRPr lang="en-US" sz="2000" b="1" dirty="0">
              <a:solidFill>
                <a:srgbClr val="EEF2F5"/>
              </a:solidFill>
            </a:endParaRPr>
          </a:p>
        </p:txBody>
      </p:sp>
      <p:sp>
        <p:nvSpPr>
          <p:cNvPr id="4" name="TextBox 3">
            <a:extLst>
              <a:ext uri="{FF2B5EF4-FFF2-40B4-BE49-F238E27FC236}">
                <a16:creationId xmlns:a16="http://schemas.microsoft.com/office/drawing/2014/main" xmlns="" id="{3E773299-815A-4584-B698-D71DC3DA08F7}"/>
              </a:ext>
            </a:extLst>
          </p:cNvPr>
          <p:cNvSpPr txBox="1"/>
          <p:nvPr/>
        </p:nvSpPr>
        <p:spPr>
          <a:xfrm>
            <a:off x="953066" y="658565"/>
            <a:ext cx="6854312" cy="769441"/>
          </a:xfrm>
          <a:prstGeom prst="rect">
            <a:avLst/>
          </a:prstGeom>
          <a:noFill/>
          <a:effectLst>
            <a:outerShdw blurRad="50800" dist="76200" dir="2700000" algn="tl" rotWithShape="0">
              <a:prstClr val="black">
                <a:alpha val="40000"/>
              </a:prstClr>
            </a:outerShdw>
          </a:effectLst>
        </p:spPr>
        <p:txBody>
          <a:bodyPr wrap="none" rtlCol="0">
            <a:spAutoFit/>
          </a:bodyPr>
          <a:lstStyle/>
          <a:p>
            <a:pPr algn="ctr" defTabSz="914340"/>
            <a:r>
              <a:rPr lang="en-US" sz="4400" b="1" dirty="0">
                <a:solidFill>
                  <a:schemeClr val="bg1"/>
                </a:solidFill>
                <a:ea typeface="Open Sans" panose="020B0606030504020204" pitchFamily="34" charset="0"/>
                <a:cs typeface="Open Sans" panose="020B0606030504020204" pitchFamily="34" charset="0"/>
              </a:rPr>
              <a:t>Team Members Introduction</a:t>
            </a:r>
          </a:p>
        </p:txBody>
      </p:sp>
      <p:pic>
        <p:nvPicPr>
          <p:cNvPr id="6" name="Picture Placeholder 10">
            <a:extLst>
              <a:ext uri="{FF2B5EF4-FFF2-40B4-BE49-F238E27FC236}">
                <a16:creationId xmlns:a16="http://schemas.microsoft.com/office/drawing/2014/main" xmlns="" id="{14CCD432-8597-4A0E-A76C-472D0E914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6" y="2294849"/>
            <a:ext cx="1849886" cy="2466514"/>
          </a:xfrm>
          <a:prstGeom prst="rect">
            <a:avLst/>
          </a:prstGeom>
        </p:spPr>
      </p:pic>
      <p:pic>
        <p:nvPicPr>
          <p:cNvPr id="7" name="Picture Placeholder 10">
            <a:extLst>
              <a:ext uri="{FF2B5EF4-FFF2-40B4-BE49-F238E27FC236}">
                <a16:creationId xmlns:a16="http://schemas.microsoft.com/office/drawing/2014/main" xmlns="" id="{CE7DDAE2-DFCA-40B4-A57C-43512C489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3707" y="2294454"/>
            <a:ext cx="1726515" cy="2467304"/>
          </a:xfrm>
          <a:prstGeom prst="roundRect">
            <a:avLst>
              <a:gd name="adj" fmla="val 3331"/>
            </a:avLst>
          </a:prstGeom>
          <a:solidFill>
            <a:schemeClr val="tx2"/>
          </a:solidFill>
        </p:spPr>
      </p:pic>
      <p:pic>
        <p:nvPicPr>
          <p:cNvPr id="8" name="Picture Placeholder 10">
            <a:extLst>
              <a:ext uri="{FF2B5EF4-FFF2-40B4-BE49-F238E27FC236}">
                <a16:creationId xmlns:a16="http://schemas.microsoft.com/office/drawing/2014/main" xmlns="" id="{61BD10E0-ECCA-4E54-A339-08F59829CB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8098" y="2294454"/>
            <a:ext cx="1710664" cy="2467304"/>
          </a:xfrm>
          <a:prstGeom prst="roundRect">
            <a:avLst>
              <a:gd name="adj" fmla="val 3331"/>
            </a:avLst>
          </a:prstGeom>
          <a:solidFill>
            <a:schemeClr val="tx2"/>
          </a:solidFill>
        </p:spPr>
      </p:pic>
      <p:pic>
        <p:nvPicPr>
          <p:cNvPr id="9" name="Picture Placeholder 10">
            <a:extLst>
              <a:ext uri="{FF2B5EF4-FFF2-40B4-BE49-F238E27FC236}">
                <a16:creationId xmlns:a16="http://schemas.microsoft.com/office/drawing/2014/main" xmlns="" id="{D1074AC8-5A51-432E-AC2D-1E7A8590F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3727" y="2294453"/>
            <a:ext cx="1673798" cy="2467306"/>
          </a:xfrm>
          <a:prstGeom prst="roundRect">
            <a:avLst>
              <a:gd name="adj" fmla="val 3331"/>
            </a:avLst>
          </a:prstGeom>
          <a:solidFill>
            <a:schemeClr val="tx2"/>
          </a:solidFill>
          <a:ln w="38100">
            <a:solidFill>
              <a:schemeClr val="accent1">
                <a:lumMod val="50000"/>
              </a:schemeClr>
            </a:solidFill>
          </a:ln>
        </p:spPr>
      </p:pic>
      <p:sp>
        <p:nvSpPr>
          <p:cNvPr id="10" name="Rectangle 9">
            <a:extLst>
              <a:ext uri="{FF2B5EF4-FFF2-40B4-BE49-F238E27FC236}">
                <a16:creationId xmlns:a16="http://schemas.microsoft.com/office/drawing/2014/main" xmlns="" id="{54DDA64F-3A5C-4BBD-A80D-26AEF3CE6D76}"/>
              </a:ext>
            </a:extLst>
          </p:cNvPr>
          <p:cNvSpPr/>
          <p:nvPr/>
        </p:nvSpPr>
        <p:spPr>
          <a:xfrm>
            <a:off x="686754" y="4946917"/>
            <a:ext cx="1486027" cy="460126"/>
          </a:xfrm>
          <a:prstGeom prst="rect">
            <a:avLst/>
          </a:prstGeom>
        </p:spPr>
        <p:txBody>
          <a:bodyPr wrap="square">
            <a:spAutoFit/>
          </a:bodyPr>
          <a:lstStyle/>
          <a:p>
            <a:pPr algn="ctr" defTabSz="914340">
              <a:lnSpc>
                <a:spcPct val="130000"/>
              </a:lnSpc>
            </a:pPr>
            <a:r>
              <a:rPr lang="en-US" sz="2000" b="1" dirty="0" err="1">
                <a:solidFill>
                  <a:srgbClr val="EEF2F5"/>
                </a:solidFill>
              </a:rPr>
              <a:t>Jingsi</a:t>
            </a:r>
            <a:r>
              <a:rPr lang="en-US" sz="2000" b="1" dirty="0">
                <a:solidFill>
                  <a:srgbClr val="EEF2F5"/>
                </a:solidFill>
              </a:rPr>
              <a:t> Gong</a:t>
            </a:r>
          </a:p>
        </p:txBody>
      </p:sp>
      <p:sp>
        <p:nvSpPr>
          <p:cNvPr id="11" name="Rectangle 10">
            <a:extLst>
              <a:ext uri="{FF2B5EF4-FFF2-40B4-BE49-F238E27FC236}">
                <a16:creationId xmlns:a16="http://schemas.microsoft.com/office/drawing/2014/main" xmlns="" id="{A1C8C837-4BC5-45B5-B900-7624E064201A}"/>
              </a:ext>
            </a:extLst>
          </p:cNvPr>
          <p:cNvSpPr/>
          <p:nvPr/>
        </p:nvSpPr>
        <p:spPr>
          <a:xfrm>
            <a:off x="2773950" y="4918925"/>
            <a:ext cx="1486027" cy="460126"/>
          </a:xfrm>
          <a:prstGeom prst="rect">
            <a:avLst/>
          </a:prstGeom>
        </p:spPr>
        <p:txBody>
          <a:bodyPr wrap="square">
            <a:spAutoFit/>
          </a:bodyPr>
          <a:lstStyle/>
          <a:p>
            <a:pPr algn="ctr" defTabSz="914340">
              <a:lnSpc>
                <a:spcPct val="130000"/>
              </a:lnSpc>
            </a:pPr>
            <a:r>
              <a:rPr lang="en-US" altLang="zh-CN" sz="2000" dirty="0" err="1">
                <a:latin typeface="Sharp Sans No1 Semibold" pitchFamily="50" charset="0"/>
                <a:ea typeface="Sharp Sans No1 Semibold" pitchFamily="50" charset="0"/>
                <a:cs typeface="Sharp Sans No1 Semibold" pitchFamily="50" charset="0"/>
                <a:sym typeface="Arial"/>
              </a:rPr>
              <a:t>Shivi</a:t>
            </a:r>
            <a:r>
              <a:rPr lang="en-US" altLang="zh-CN" sz="2000" dirty="0">
                <a:latin typeface="Sharp Sans No1 Semibold" pitchFamily="50" charset="0"/>
                <a:ea typeface="Sharp Sans No1 Semibold" pitchFamily="50" charset="0"/>
                <a:cs typeface="Sharp Sans No1 Semibold" pitchFamily="50" charset="0"/>
                <a:sym typeface="Arial"/>
              </a:rPr>
              <a:t> Jain</a:t>
            </a:r>
            <a:endParaRPr lang="en-US" sz="2000" b="1" dirty="0">
              <a:solidFill>
                <a:srgbClr val="EEF2F5"/>
              </a:solidFill>
            </a:endParaRPr>
          </a:p>
        </p:txBody>
      </p:sp>
      <p:sp>
        <p:nvSpPr>
          <p:cNvPr id="12" name="Rectangle 11">
            <a:extLst>
              <a:ext uri="{FF2B5EF4-FFF2-40B4-BE49-F238E27FC236}">
                <a16:creationId xmlns:a16="http://schemas.microsoft.com/office/drawing/2014/main" xmlns="" id="{88916F7B-6DB3-4322-AB44-1E2F738BD63E}"/>
              </a:ext>
            </a:extLst>
          </p:cNvPr>
          <p:cNvSpPr/>
          <p:nvPr/>
        </p:nvSpPr>
        <p:spPr>
          <a:xfrm>
            <a:off x="4811522" y="4918925"/>
            <a:ext cx="1727064" cy="458780"/>
          </a:xfrm>
          <a:prstGeom prst="rect">
            <a:avLst/>
          </a:prstGeom>
        </p:spPr>
        <p:txBody>
          <a:bodyPr wrap="square">
            <a:spAutoFit/>
          </a:bodyPr>
          <a:lstStyle/>
          <a:p>
            <a:pPr algn="ctr" defTabSz="914340">
              <a:lnSpc>
                <a:spcPct val="130000"/>
              </a:lnSpc>
            </a:pPr>
            <a:r>
              <a:rPr lang="en-US" altLang="zh-CN" sz="2000" dirty="0">
                <a:latin typeface="Sharp Sans No1 Semibold" pitchFamily="50" charset="0"/>
                <a:ea typeface="Sharp Sans No1 Semibold" pitchFamily="50" charset="0"/>
                <a:cs typeface="Sharp Sans No1 Semibold" pitchFamily="50" charset="0"/>
                <a:sym typeface="Arial"/>
              </a:rPr>
              <a:t>Shuai Wang</a:t>
            </a:r>
            <a:endParaRPr lang="en-US" sz="2000" b="1" dirty="0">
              <a:solidFill>
                <a:srgbClr val="EEF2F5"/>
              </a:solidFill>
            </a:endParaRPr>
          </a:p>
        </p:txBody>
      </p:sp>
      <p:sp>
        <p:nvSpPr>
          <p:cNvPr id="13" name="Rectangle 12">
            <a:extLst>
              <a:ext uri="{FF2B5EF4-FFF2-40B4-BE49-F238E27FC236}">
                <a16:creationId xmlns:a16="http://schemas.microsoft.com/office/drawing/2014/main" xmlns="" id="{2DA4C1B5-1E89-4AB7-9765-F981DDC22DB5}"/>
              </a:ext>
            </a:extLst>
          </p:cNvPr>
          <p:cNvSpPr/>
          <p:nvPr/>
        </p:nvSpPr>
        <p:spPr>
          <a:xfrm>
            <a:off x="6973579" y="4918925"/>
            <a:ext cx="1486027" cy="460126"/>
          </a:xfrm>
          <a:prstGeom prst="rect">
            <a:avLst/>
          </a:prstGeom>
        </p:spPr>
        <p:txBody>
          <a:bodyPr wrap="square">
            <a:spAutoFit/>
          </a:bodyPr>
          <a:lstStyle/>
          <a:p>
            <a:pPr algn="ctr" defTabSz="914340">
              <a:lnSpc>
                <a:spcPct val="130000"/>
              </a:lnSpc>
            </a:pPr>
            <a:r>
              <a:rPr lang="en-US" altLang="zh-CN" sz="2000" dirty="0" err="1">
                <a:latin typeface="Sharp Sans No1 Semibold" pitchFamily="50" charset="0"/>
                <a:ea typeface="Sharp Sans No1 Semibold" pitchFamily="50" charset="0"/>
                <a:cs typeface="Sharp Sans No1 Semibold" pitchFamily="50" charset="0"/>
                <a:sym typeface="Arial"/>
              </a:rPr>
              <a:t>Yuhan</a:t>
            </a:r>
            <a:r>
              <a:rPr lang="en-US" altLang="zh-CN" sz="2000" dirty="0">
                <a:latin typeface="Sharp Sans No1 Semibold" pitchFamily="50" charset="0"/>
                <a:ea typeface="Sharp Sans No1 Semibold" pitchFamily="50" charset="0"/>
                <a:cs typeface="Sharp Sans No1 Semibold" pitchFamily="50" charset="0"/>
                <a:sym typeface="Arial"/>
              </a:rPr>
              <a:t> Hu</a:t>
            </a:r>
            <a:endParaRPr lang="en-US" sz="2000" b="1" dirty="0">
              <a:solidFill>
                <a:srgbClr val="EEF2F5"/>
              </a:solidFill>
            </a:endParaRPr>
          </a:p>
        </p:txBody>
      </p:sp>
    </p:spTree>
    <p:extLst>
      <p:ext uri="{BB962C8B-B14F-4D97-AF65-F5344CB8AC3E}">
        <p14:creationId xmlns:p14="http://schemas.microsoft.com/office/powerpoint/2010/main" val="64153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2" name="Rectangle 1"/>
          <p:cNvSpPr/>
          <p:nvPr/>
        </p:nvSpPr>
        <p:spPr>
          <a:xfrm>
            <a:off x="0" y="-14997"/>
            <a:ext cx="9144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1350">
              <a:solidFill>
                <a:prstClr val="white"/>
              </a:solidFill>
            </a:endParaRPr>
          </a:p>
        </p:txBody>
      </p:sp>
      <p:sp>
        <p:nvSpPr>
          <p:cNvPr id="6" name="TextBox 5">
            <a:extLst>
              <a:ext uri="{FF2B5EF4-FFF2-40B4-BE49-F238E27FC236}">
                <a16:creationId xmlns:a16="http://schemas.microsoft.com/office/drawing/2014/main" xmlns="" id="{54727138-7DF6-4695-9B61-FCCCBB0F1DD0}"/>
              </a:ext>
            </a:extLst>
          </p:cNvPr>
          <p:cNvSpPr txBox="1"/>
          <p:nvPr/>
        </p:nvSpPr>
        <p:spPr>
          <a:xfrm>
            <a:off x="850140" y="4046156"/>
            <a:ext cx="4418546" cy="707886"/>
          </a:xfrm>
          <a:prstGeom prst="rect">
            <a:avLst/>
          </a:prstGeom>
          <a:noFill/>
        </p:spPr>
        <p:txBody>
          <a:bodyPr wrap="square" rtlCol="0">
            <a:spAutoFit/>
          </a:bodyPr>
          <a:lstStyle/>
          <a:p>
            <a:pPr defTabSz="914340"/>
            <a:r>
              <a:rPr lang="en-US" altLang="zh-CN" sz="4000" b="1" dirty="0">
                <a:solidFill>
                  <a:prstClr val="white"/>
                </a:solidFill>
              </a:rPr>
              <a:t>Validation Model</a:t>
            </a:r>
          </a:p>
        </p:txBody>
      </p:sp>
      <p:sp>
        <p:nvSpPr>
          <p:cNvPr id="9" name="Oval 8">
            <a:extLst>
              <a:ext uri="{FF2B5EF4-FFF2-40B4-BE49-F238E27FC236}">
                <a16:creationId xmlns:a16="http://schemas.microsoft.com/office/drawing/2014/main" xmlns="" id="{9FA65516-2086-4B61-BD7B-7E99830E822B}"/>
              </a:ext>
            </a:extLst>
          </p:cNvPr>
          <p:cNvSpPr/>
          <p:nvPr/>
        </p:nvSpPr>
        <p:spPr>
          <a:xfrm>
            <a:off x="985432"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10" name="Oval 9">
            <a:extLst>
              <a:ext uri="{FF2B5EF4-FFF2-40B4-BE49-F238E27FC236}">
                <a16:creationId xmlns:a16="http://schemas.microsoft.com/office/drawing/2014/main" xmlns="" id="{F2EBA195-5673-4A8D-BF9D-3815018DC1A6}"/>
              </a:ext>
            </a:extLst>
          </p:cNvPr>
          <p:cNvSpPr/>
          <p:nvPr/>
        </p:nvSpPr>
        <p:spPr>
          <a:xfrm>
            <a:off x="1286131"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11" name="Oval 10">
            <a:extLst>
              <a:ext uri="{FF2B5EF4-FFF2-40B4-BE49-F238E27FC236}">
                <a16:creationId xmlns:a16="http://schemas.microsoft.com/office/drawing/2014/main" xmlns="" id="{65FF48E7-9F0E-4F1F-B40D-C82548F4F37D}"/>
              </a:ext>
            </a:extLst>
          </p:cNvPr>
          <p:cNvSpPr/>
          <p:nvPr/>
        </p:nvSpPr>
        <p:spPr>
          <a:xfrm>
            <a:off x="1586829"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12" name="Oval 11">
            <a:extLst>
              <a:ext uri="{FF2B5EF4-FFF2-40B4-BE49-F238E27FC236}">
                <a16:creationId xmlns:a16="http://schemas.microsoft.com/office/drawing/2014/main" xmlns="" id="{1D54F46E-61EB-43AD-B54E-15643B8A95DA}"/>
              </a:ext>
            </a:extLst>
          </p:cNvPr>
          <p:cNvSpPr/>
          <p:nvPr/>
        </p:nvSpPr>
        <p:spPr>
          <a:xfrm>
            <a:off x="1887528" y="4826612"/>
            <a:ext cx="117029" cy="117029"/>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13" name="Oval 12">
            <a:extLst>
              <a:ext uri="{FF2B5EF4-FFF2-40B4-BE49-F238E27FC236}">
                <a16:creationId xmlns:a16="http://schemas.microsoft.com/office/drawing/2014/main" xmlns="" id="{A975220A-FDC5-408D-AFB1-1D8EAD5307B0}"/>
              </a:ext>
            </a:extLst>
          </p:cNvPr>
          <p:cNvSpPr/>
          <p:nvPr/>
        </p:nvSpPr>
        <p:spPr>
          <a:xfrm>
            <a:off x="2188226"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Tree>
    <p:extLst>
      <p:ext uri="{BB962C8B-B14F-4D97-AF65-F5344CB8AC3E}">
        <p14:creationId xmlns:p14="http://schemas.microsoft.com/office/powerpoint/2010/main" val="4275033323"/>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9"/>
          <p:cNvSpPr txBox="1"/>
          <p:nvPr/>
        </p:nvSpPr>
        <p:spPr>
          <a:xfrm>
            <a:off x="800100" y="647700"/>
            <a:ext cx="3111500" cy="780900"/>
          </a:xfrm>
          <a:prstGeom prst="rect">
            <a:avLst/>
          </a:prstGeom>
          <a:noFill/>
          <a:ln>
            <a:noFill/>
          </a:ln>
        </p:spPr>
        <p:txBody>
          <a:bodyPr spcFirstLastPara="1" wrap="square" lIns="91425" tIns="45700" rIns="91425" bIns="45700" anchor="t" anchorCtr="0">
            <a:noAutofit/>
          </a:bodyPr>
          <a:lstStyle/>
          <a:p>
            <a:pPr defTabSz="914340"/>
            <a:r>
              <a:rPr lang="en-US" altLang="zh-CN" sz="4800" b="1" dirty="0">
                <a:latin typeface="Sharp Sans No1 Semibold" pitchFamily="50" charset="0"/>
                <a:ea typeface="Sharp Sans No1 Semibold" pitchFamily="50" charset="0"/>
                <a:cs typeface="Sharp Sans No1 Semibold" pitchFamily="50" charset="0"/>
                <a:sym typeface="Arial"/>
              </a:rPr>
              <a:t>Modeling</a:t>
            </a:r>
            <a:endParaRPr lang="en-US" altLang="zh-CN" sz="4800" b="1" dirty="0">
              <a:solidFill>
                <a:prstClr val="white"/>
              </a:solidFill>
            </a:endParaRPr>
          </a:p>
        </p:txBody>
      </p:sp>
      <p:sp>
        <p:nvSpPr>
          <p:cNvPr id="4" name="Google Shape;73;p9">
            <a:extLst>
              <a:ext uri="{FF2B5EF4-FFF2-40B4-BE49-F238E27FC236}">
                <a16:creationId xmlns:a16="http://schemas.microsoft.com/office/drawing/2014/main" xmlns="" id="{2879213F-0E2E-4FFF-8473-E8B477FA69EE}"/>
              </a:ext>
            </a:extLst>
          </p:cNvPr>
          <p:cNvSpPr txBox="1">
            <a:spLocks/>
          </p:cNvSpPr>
          <p:nvPr/>
        </p:nvSpPr>
        <p:spPr>
          <a:xfrm>
            <a:off x="1276350" y="1790700"/>
            <a:ext cx="7181850" cy="3447749"/>
          </a:xfrm>
          <a:prstGeom prst="rect">
            <a:avLst/>
          </a:prstGeom>
          <a:noFill/>
          <a:ln>
            <a:noFill/>
          </a:ln>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2000"/>
              <a:buFont typeface="Arial"/>
              <a:buNone/>
            </a:pPr>
            <a:r>
              <a:rPr lang="en-US" altLang="zh-CN" sz="4400" dirty="0">
                <a:latin typeface="Sharp Sans No1 Semibold" pitchFamily="50" charset="0"/>
                <a:ea typeface="Sharp Sans No1 Semibold" pitchFamily="50" charset="0"/>
                <a:cs typeface="Sharp Sans No1 Semibold" pitchFamily="50" charset="0"/>
                <a:sym typeface="Arial"/>
              </a:rPr>
              <a:t>Multi</a:t>
            </a:r>
            <a:r>
              <a:rPr lang="zh-CN" altLang="en-US" sz="4400" dirty="0">
                <a:latin typeface="Sharp Sans No1 Semibold" pitchFamily="50" charset="0"/>
                <a:ea typeface="Sharp Sans No1 Semibold" pitchFamily="50" charset="0"/>
                <a:cs typeface="Sharp Sans No1 Semibold" pitchFamily="50" charset="0"/>
                <a:sym typeface="Arial"/>
              </a:rPr>
              <a:t> </a:t>
            </a:r>
            <a:r>
              <a:rPr lang="en-US" altLang="zh-CN" sz="4400" dirty="0">
                <a:latin typeface="Sharp Sans No1 Semibold" pitchFamily="50" charset="0"/>
                <a:ea typeface="Sharp Sans No1 Semibold" pitchFamily="50" charset="0"/>
                <a:cs typeface="Sharp Sans No1 Semibold" pitchFamily="50" charset="0"/>
                <a:sym typeface="Arial"/>
              </a:rPr>
              <a:t>Linear Regression</a:t>
            </a:r>
          </a:p>
          <a:p>
            <a:pPr marL="0" indent="0">
              <a:lnSpc>
                <a:spcPct val="100000"/>
              </a:lnSpc>
              <a:spcBef>
                <a:spcPts val="0"/>
              </a:spcBef>
              <a:buClr>
                <a:schemeClr val="dk1"/>
              </a:buClr>
              <a:buSzPts val="2000"/>
              <a:buFont typeface="Arial"/>
              <a:buNone/>
            </a:pPr>
            <a:r>
              <a:rPr lang="en-US" sz="1800" dirty="0">
                <a:latin typeface="Sharp Sans No1 Semibold" pitchFamily="50" charset="0"/>
                <a:ea typeface="Sharp Sans No1 Semibold" pitchFamily="50" charset="0"/>
                <a:cs typeface="Sharp Sans No1 Semibold" pitchFamily="50" charset="0"/>
                <a:sym typeface="Arial"/>
              </a:rPr>
              <a:t>Validate whether Social Media is significant in determining shrinking/ emerging topics</a:t>
            </a:r>
            <a:endParaRPr lang="en-US" sz="4400" dirty="0">
              <a:latin typeface="Sharp Sans No1 Semibold" pitchFamily="50" charset="0"/>
              <a:ea typeface="Sharp Sans No1 Semibold" pitchFamily="50" charset="0"/>
              <a:cs typeface="Sharp Sans No1 Semibold" pitchFamily="50" charset="0"/>
              <a:sym typeface="Arial"/>
            </a:endParaRPr>
          </a:p>
          <a:p>
            <a:pPr marL="0" indent="0">
              <a:lnSpc>
                <a:spcPct val="100000"/>
              </a:lnSpc>
              <a:spcBef>
                <a:spcPts val="0"/>
              </a:spcBef>
              <a:buClr>
                <a:schemeClr val="dk1"/>
              </a:buClr>
              <a:buSzPts val="2000"/>
              <a:buFont typeface="Arial"/>
              <a:buNone/>
            </a:pPr>
            <a:endParaRPr lang="en-US" sz="4400" dirty="0">
              <a:latin typeface="Sharp Sans No1 Semibold" pitchFamily="50" charset="0"/>
              <a:ea typeface="Sharp Sans No1 Semibold" pitchFamily="50" charset="0"/>
              <a:cs typeface="Sharp Sans No1 Semibold" pitchFamily="50" charset="0"/>
              <a:sym typeface="Arial"/>
            </a:endParaRPr>
          </a:p>
          <a:p>
            <a:pPr marL="0" indent="0">
              <a:lnSpc>
                <a:spcPct val="100000"/>
              </a:lnSpc>
              <a:spcBef>
                <a:spcPts val="0"/>
              </a:spcBef>
              <a:buClr>
                <a:schemeClr val="dk1"/>
              </a:buClr>
              <a:buSzPts val="2000"/>
              <a:buFont typeface="Arial"/>
              <a:buNone/>
            </a:pPr>
            <a:r>
              <a:rPr lang="en-US" sz="4400" dirty="0">
                <a:latin typeface="Sharp Sans No1 Semibold" pitchFamily="50" charset="0"/>
                <a:ea typeface="Sharp Sans No1 Semibold" pitchFamily="50" charset="0"/>
                <a:cs typeface="Sharp Sans No1 Semibold" pitchFamily="50" charset="0"/>
                <a:sym typeface="Arial"/>
              </a:rPr>
              <a:t>Time Series</a:t>
            </a:r>
          </a:p>
          <a:p>
            <a:pPr marL="0" indent="0">
              <a:lnSpc>
                <a:spcPct val="100000"/>
              </a:lnSpc>
              <a:spcBef>
                <a:spcPts val="0"/>
              </a:spcBef>
              <a:buClr>
                <a:schemeClr val="dk1"/>
              </a:buClr>
              <a:buSzPts val="2000"/>
              <a:buFont typeface="Arial"/>
              <a:buNone/>
            </a:pPr>
            <a:r>
              <a:rPr lang="en-US" sz="2000" dirty="0">
                <a:latin typeface="Sharp Sans No1 Semibold" pitchFamily="50" charset="0"/>
                <a:ea typeface="Sharp Sans No1 Semibold" pitchFamily="50" charset="0"/>
                <a:cs typeface="Sharp Sans No1 Semibold" pitchFamily="50" charset="0"/>
                <a:sym typeface="Arial"/>
              </a:rPr>
              <a:t>Predict the future topic trend by analyzing time-series of Social Media past trend</a:t>
            </a:r>
            <a:r>
              <a:rPr lang="en-US" altLang="zh-CN" sz="2000" dirty="0">
                <a:latin typeface="Sharp Sans No1 Semibold" pitchFamily="50" charset="0"/>
                <a:ea typeface="Sharp Sans No1 Semibold" pitchFamily="50" charset="0"/>
                <a:cs typeface="Sharp Sans No1 Semibold" pitchFamily="50" charset="0"/>
                <a:sym typeface="Arial"/>
              </a:rPr>
              <a:t>s</a:t>
            </a:r>
            <a:endParaRPr lang="en-US" sz="2000" dirty="0">
              <a:latin typeface="Sharp Sans No1 Semibold" pitchFamily="50" charset="0"/>
              <a:ea typeface="Sharp Sans No1 Semibold" pitchFamily="50" charset="0"/>
              <a:cs typeface="Sharp Sans No1 Semibold" pitchFamily="50" charset="0"/>
              <a:sym typeface="Arial"/>
            </a:endParaRPr>
          </a:p>
        </p:txBody>
      </p:sp>
    </p:spTree>
    <p:extLst>
      <p:ext uri="{BB962C8B-B14F-4D97-AF65-F5344CB8AC3E}">
        <p14:creationId xmlns:p14="http://schemas.microsoft.com/office/powerpoint/2010/main" val="1071939640"/>
      </p:ext>
    </p:extLst>
  </p:cSld>
  <p:clrMapOvr>
    <a:masterClrMapping/>
  </p:clrMapOvr>
  <p:transition spd="slow">
    <p:wipe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1019" y="687401"/>
            <a:ext cx="5190845" cy="707886"/>
          </a:xfrm>
          <a:prstGeom prst="rect">
            <a:avLst/>
          </a:prstGeom>
        </p:spPr>
        <p:txBody>
          <a:bodyPr wrap="none">
            <a:spAutoFit/>
          </a:bodyPr>
          <a:lstStyle/>
          <a:p>
            <a:pPr>
              <a:buClr>
                <a:schemeClr val="dk1"/>
              </a:buClr>
              <a:buSzPts val="2000"/>
            </a:pPr>
            <a:r>
              <a:rPr lang="en-US" altLang="zh-CN" sz="4000" b="1" dirty="0">
                <a:solidFill>
                  <a:prstClr val="white"/>
                </a:solidFill>
                <a:sym typeface="Arial"/>
              </a:rPr>
              <a:t>Multi</a:t>
            </a:r>
            <a:r>
              <a:rPr lang="zh-CN" altLang="en-US" sz="4000" b="1" dirty="0">
                <a:solidFill>
                  <a:prstClr val="white"/>
                </a:solidFill>
                <a:sym typeface="Arial"/>
              </a:rPr>
              <a:t> </a:t>
            </a:r>
            <a:r>
              <a:rPr lang="en-US" altLang="zh-CN" sz="4000" b="1" dirty="0">
                <a:solidFill>
                  <a:prstClr val="white"/>
                </a:solidFill>
                <a:sym typeface="Arial"/>
              </a:rPr>
              <a:t>Linear Regression</a:t>
            </a:r>
          </a:p>
        </p:txBody>
      </p:sp>
      <p:sp>
        <p:nvSpPr>
          <p:cNvPr id="3" name="Content Placeholder 2">
            <a:extLst>
              <a:ext uri="{FF2B5EF4-FFF2-40B4-BE49-F238E27FC236}">
                <a16:creationId xmlns:a16="http://schemas.microsoft.com/office/drawing/2014/main" xmlns="" id="{87AC6723-1BF1-4E9C-8EEE-28F0DCA5308B}"/>
              </a:ext>
            </a:extLst>
          </p:cNvPr>
          <p:cNvSpPr txBox="1">
            <a:spLocks/>
          </p:cNvSpPr>
          <p:nvPr/>
        </p:nvSpPr>
        <p:spPr>
          <a:xfrm>
            <a:off x="591019" y="1876425"/>
            <a:ext cx="7543800" cy="37115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i="1" dirty="0"/>
              <a:t>Multiple linear regression is a statistical technique that uses several explanatory variables to predict the outcome of a response variable. The goal of multiple linear regression (MLR) is to model the relationship between the explanatory and response variables.</a:t>
            </a:r>
          </a:p>
          <a:p>
            <a:pPr marL="0" indent="0">
              <a:buFont typeface="Arial" panose="020B0604020202020204" pitchFamily="34" charset="0"/>
              <a:buNone/>
            </a:pPr>
            <a:endParaRPr lang="en-US" i="1" dirty="0"/>
          </a:p>
        </p:txBody>
      </p:sp>
    </p:spTree>
    <p:extLst>
      <p:ext uri="{BB962C8B-B14F-4D97-AF65-F5344CB8AC3E}">
        <p14:creationId xmlns:p14="http://schemas.microsoft.com/office/powerpoint/2010/main" val="15044745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9300" y="454164"/>
            <a:ext cx="5372100" cy="707886"/>
          </a:xfrm>
          <a:prstGeom prst="rect">
            <a:avLst/>
          </a:prstGeom>
          <a:noFill/>
        </p:spPr>
        <p:txBody>
          <a:bodyPr wrap="square" rtlCol="0">
            <a:spAutoFit/>
          </a:bodyPr>
          <a:lstStyle/>
          <a:p>
            <a:r>
              <a:rPr lang="en-US" altLang="zh-CN" sz="4000" b="1" dirty="0">
                <a:solidFill>
                  <a:prstClr val="white"/>
                </a:solidFill>
              </a:rPr>
              <a:t>Web</a:t>
            </a:r>
            <a:r>
              <a:rPr kumimoji="1" lang="zh-CN" altLang="en-US" dirty="0"/>
              <a:t> </a:t>
            </a:r>
            <a:r>
              <a:rPr lang="en-US" altLang="zh-CN" sz="4000" b="1" dirty="0">
                <a:solidFill>
                  <a:prstClr val="white"/>
                </a:solidFill>
              </a:rPr>
              <a:t>of</a:t>
            </a:r>
            <a:r>
              <a:rPr lang="zh-CN" altLang="en-US" sz="4000" b="1" dirty="0">
                <a:solidFill>
                  <a:prstClr val="white"/>
                </a:solidFill>
              </a:rPr>
              <a:t> </a:t>
            </a:r>
            <a:r>
              <a:rPr lang="en-US" altLang="zh-CN" sz="4000" b="1" dirty="0">
                <a:solidFill>
                  <a:prstClr val="white"/>
                </a:solidFill>
              </a:rPr>
              <a:t>Science</a:t>
            </a:r>
            <a:r>
              <a:rPr lang="zh-CN" altLang="en-US" sz="4000" b="1" dirty="0">
                <a:solidFill>
                  <a:prstClr val="white"/>
                </a:solidFill>
              </a:rPr>
              <a:t> </a:t>
            </a:r>
            <a:r>
              <a:rPr lang="en-US" altLang="zh-CN" sz="4000" b="1" dirty="0">
                <a:solidFill>
                  <a:prstClr val="white"/>
                </a:solidFill>
              </a:rPr>
              <a:t>Dataset</a:t>
            </a:r>
            <a:endParaRPr lang="zh-CN" altLang="en-US" sz="4000" b="1" dirty="0">
              <a:solidFill>
                <a:prstClr val="white"/>
              </a:solidFill>
            </a:endParaRPr>
          </a:p>
        </p:txBody>
      </p:sp>
      <p:pic>
        <p:nvPicPr>
          <p:cNvPr id="9" name="Picture 8" descr="A screenshot of a cell phone&#10;&#10;Description automatically generated">
            <a:extLst>
              <a:ext uri="{FF2B5EF4-FFF2-40B4-BE49-F238E27FC236}">
                <a16:creationId xmlns:a16="http://schemas.microsoft.com/office/drawing/2014/main" xmlns="" id="{0663F43F-BF50-4A6B-8864-529B7D7D304A}"/>
              </a:ext>
            </a:extLst>
          </p:cNvPr>
          <p:cNvPicPr>
            <a:picLocks noChangeAspect="1"/>
          </p:cNvPicPr>
          <p:nvPr/>
        </p:nvPicPr>
        <p:blipFill>
          <a:blip r:embed="rId2"/>
          <a:stretch>
            <a:fillRect/>
          </a:stretch>
        </p:blipFill>
        <p:spPr>
          <a:xfrm>
            <a:off x="541862" y="1244997"/>
            <a:ext cx="5381199" cy="5358963"/>
          </a:xfrm>
          <a:prstGeom prst="rect">
            <a:avLst/>
          </a:prstGeom>
        </p:spPr>
      </p:pic>
      <p:pic>
        <p:nvPicPr>
          <p:cNvPr id="10" name="Picture 9" descr="A close up of a map&#10;&#10;Description automatically generated">
            <a:extLst>
              <a:ext uri="{FF2B5EF4-FFF2-40B4-BE49-F238E27FC236}">
                <a16:creationId xmlns:a16="http://schemas.microsoft.com/office/drawing/2014/main" xmlns="" id="{A3167DD2-6284-4C5F-A55B-2BC2E55B8A29}"/>
              </a:ext>
            </a:extLst>
          </p:cNvPr>
          <p:cNvPicPr>
            <a:picLocks noChangeAspect="1"/>
          </p:cNvPicPr>
          <p:nvPr/>
        </p:nvPicPr>
        <p:blipFill>
          <a:blip r:embed="rId3"/>
          <a:stretch>
            <a:fillRect/>
          </a:stretch>
        </p:blipFill>
        <p:spPr>
          <a:xfrm>
            <a:off x="6344755" y="1576031"/>
            <a:ext cx="1601950" cy="1585930"/>
          </a:xfrm>
          <a:prstGeom prst="rect">
            <a:avLst/>
          </a:prstGeom>
        </p:spPr>
      </p:pic>
      <p:pic>
        <p:nvPicPr>
          <p:cNvPr id="11" name="Picture 10" descr="A close up of a map&#10;&#10;Description automatically generated">
            <a:extLst>
              <a:ext uri="{FF2B5EF4-FFF2-40B4-BE49-F238E27FC236}">
                <a16:creationId xmlns:a16="http://schemas.microsoft.com/office/drawing/2014/main" xmlns="" id="{61735093-3100-4328-BF26-45D54A613940}"/>
              </a:ext>
            </a:extLst>
          </p:cNvPr>
          <p:cNvPicPr>
            <a:picLocks noChangeAspect="1"/>
          </p:cNvPicPr>
          <p:nvPr/>
        </p:nvPicPr>
        <p:blipFill>
          <a:blip r:embed="rId4"/>
          <a:stretch>
            <a:fillRect/>
          </a:stretch>
        </p:blipFill>
        <p:spPr>
          <a:xfrm>
            <a:off x="6339918" y="3244437"/>
            <a:ext cx="1614178" cy="1585930"/>
          </a:xfrm>
          <a:prstGeom prst="rect">
            <a:avLst/>
          </a:prstGeom>
        </p:spPr>
      </p:pic>
      <p:pic>
        <p:nvPicPr>
          <p:cNvPr id="12" name="Picture 11" descr="A close up of a map&#10;&#10;Description automatically generated">
            <a:extLst>
              <a:ext uri="{FF2B5EF4-FFF2-40B4-BE49-F238E27FC236}">
                <a16:creationId xmlns:a16="http://schemas.microsoft.com/office/drawing/2014/main" xmlns="" id="{88E7C7D0-9E85-4572-A4A0-B4024F65FA96}"/>
              </a:ext>
            </a:extLst>
          </p:cNvPr>
          <p:cNvPicPr>
            <a:picLocks noChangeAspect="1"/>
          </p:cNvPicPr>
          <p:nvPr/>
        </p:nvPicPr>
        <p:blipFill>
          <a:blip r:embed="rId5"/>
          <a:stretch>
            <a:fillRect/>
          </a:stretch>
        </p:blipFill>
        <p:spPr>
          <a:xfrm>
            <a:off x="6331692" y="4912843"/>
            <a:ext cx="1634976" cy="1585928"/>
          </a:xfrm>
          <a:prstGeom prst="rect">
            <a:avLst/>
          </a:prstGeom>
        </p:spPr>
      </p:pic>
    </p:spTree>
    <p:extLst>
      <p:ext uri="{BB962C8B-B14F-4D97-AF65-F5344CB8AC3E}">
        <p14:creationId xmlns:p14="http://schemas.microsoft.com/office/powerpoint/2010/main" val="9080819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xmlns="" id="{2037711E-556D-4950-B886-3FB7AE527413}"/>
              </a:ext>
            </a:extLst>
          </p:cNvPr>
          <p:cNvPicPr>
            <a:picLocks noChangeAspect="1"/>
          </p:cNvPicPr>
          <p:nvPr/>
        </p:nvPicPr>
        <p:blipFill>
          <a:blip r:embed="rId2"/>
          <a:stretch>
            <a:fillRect/>
          </a:stretch>
        </p:blipFill>
        <p:spPr>
          <a:xfrm>
            <a:off x="432080" y="1631950"/>
            <a:ext cx="1831373" cy="1826795"/>
          </a:xfrm>
          <a:prstGeom prst="rect">
            <a:avLst/>
          </a:prstGeom>
        </p:spPr>
      </p:pic>
      <p:pic>
        <p:nvPicPr>
          <p:cNvPr id="5" name="Picture 4" descr="A close up of a map&#10;&#10;Description automatically generated">
            <a:extLst>
              <a:ext uri="{FF2B5EF4-FFF2-40B4-BE49-F238E27FC236}">
                <a16:creationId xmlns:a16="http://schemas.microsoft.com/office/drawing/2014/main" xmlns="" id="{1EDF6472-EE47-44BD-AFC3-E40505D5C7A5}"/>
              </a:ext>
            </a:extLst>
          </p:cNvPr>
          <p:cNvPicPr>
            <a:picLocks noChangeAspect="1"/>
          </p:cNvPicPr>
          <p:nvPr/>
        </p:nvPicPr>
        <p:blipFill>
          <a:blip r:embed="rId3"/>
          <a:stretch>
            <a:fillRect/>
          </a:stretch>
        </p:blipFill>
        <p:spPr>
          <a:xfrm>
            <a:off x="412867" y="4019394"/>
            <a:ext cx="1869796" cy="1799679"/>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xmlns="" id="{4100CB91-AC4F-4995-93A4-2D1BE6FBF309}"/>
              </a:ext>
            </a:extLst>
          </p:cNvPr>
          <p:cNvPicPr>
            <a:picLocks noChangeAspect="1"/>
          </p:cNvPicPr>
          <p:nvPr/>
        </p:nvPicPr>
        <p:blipFill>
          <a:blip r:embed="rId4"/>
          <a:stretch>
            <a:fillRect/>
          </a:stretch>
        </p:blipFill>
        <p:spPr>
          <a:xfrm>
            <a:off x="2664766" y="2254382"/>
            <a:ext cx="3890668" cy="2933438"/>
          </a:xfrm>
          <a:prstGeom prst="rect">
            <a:avLst/>
          </a:prstGeom>
        </p:spPr>
      </p:pic>
      <p:pic>
        <p:nvPicPr>
          <p:cNvPr id="8" name="Picture 7" descr="A close up of a map&#10;&#10;Description automatically generated">
            <a:extLst>
              <a:ext uri="{FF2B5EF4-FFF2-40B4-BE49-F238E27FC236}">
                <a16:creationId xmlns:a16="http://schemas.microsoft.com/office/drawing/2014/main" xmlns="" id="{2C420653-9564-42F9-BF0A-51FF2F862005}"/>
              </a:ext>
            </a:extLst>
          </p:cNvPr>
          <p:cNvPicPr>
            <a:picLocks noChangeAspect="1"/>
          </p:cNvPicPr>
          <p:nvPr/>
        </p:nvPicPr>
        <p:blipFill>
          <a:blip r:embed="rId5"/>
          <a:stretch>
            <a:fillRect/>
          </a:stretch>
        </p:blipFill>
        <p:spPr>
          <a:xfrm>
            <a:off x="6901790" y="1623129"/>
            <a:ext cx="1847978" cy="1815638"/>
          </a:xfrm>
          <a:prstGeom prst="rect">
            <a:avLst/>
          </a:prstGeom>
        </p:spPr>
      </p:pic>
      <p:pic>
        <p:nvPicPr>
          <p:cNvPr id="6" name="Picture 5" descr="A close up of a map&#10;&#10;Description automatically generated">
            <a:extLst>
              <a:ext uri="{FF2B5EF4-FFF2-40B4-BE49-F238E27FC236}">
                <a16:creationId xmlns:a16="http://schemas.microsoft.com/office/drawing/2014/main" xmlns="" id="{96DE6DF1-AECD-43D8-A2CD-48720771BD78}"/>
              </a:ext>
            </a:extLst>
          </p:cNvPr>
          <p:cNvPicPr>
            <a:picLocks noChangeAspect="1"/>
          </p:cNvPicPr>
          <p:nvPr/>
        </p:nvPicPr>
        <p:blipFill>
          <a:blip r:embed="rId6"/>
          <a:stretch>
            <a:fillRect/>
          </a:stretch>
        </p:blipFill>
        <p:spPr>
          <a:xfrm>
            <a:off x="6894388" y="4007520"/>
            <a:ext cx="1862780" cy="1811553"/>
          </a:xfrm>
          <a:prstGeom prst="rect">
            <a:avLst/>
          </a:prstGeom>
        </p:spPr>
      </p:pic>
      <p:sp>
        <p:nvSpPr>
          <p:cNvPr id="12" name="TextBox 11"/>
          <p:cNvSpPr txBox="1"/>
          <p:nvPr/>
        </p:nvSpPr>
        <p:spPr>
          <a:xfrm>
            <a:off x="749300" y="454164"/>
            <a:ext cx="5372100" cy="707886"/>
          </a:xfrm>
          <a:prstGeom prst="rect">
            <a:avLst/>
          </a:prstGeom>
          <a:noFill/>
        </p:spPr>
        <p:txBody>
          <a:bodyPr wrap="square" rtlCol="0">
            <a:spAutoFit/>
          </a:bodyPr>
          <a:lstStyle/>
          <a:p>
            <a:r>
              <a:rPr lang="en-US" altLang="zh-CN" sz="4000" b="1" dirty="0">
                <a:solidFill>
                  <a:prstClr val="white"/>
                </a:solidFill>
              </a:rPr>
              <a:t>Social</a:t>
            </a:r>
            <a:r>
              <a:rPr lang="zh-CN" altLang="en-US" sz="4000" b="1" dirty="0">
                <a:solidFill>
                  <a:prstClr val="white"/>
                </a:solidFill>
              </a:rPr>
              <a:t> </a:t>
            </a:r>
            <a:r>
              <a:rPr lang="en-US" altLang="zh-CN" sz="4000" b="1" dirty="0">
                <a:solidFill>
                  <a:prstClr val="white"/>
                </a:solidFill>
              </a:rPr>
              <a:t>Media</a:t>
            </a:r>
            <a:r>
              <a:rPr lang="zh-CN" altLang="en-US" sz="4000" b="1" dirty="0">
                <a:solidFill>
                  <a:prstClr val="white"/>
                </a:solidFill>
              </a:rPr>
              <a:t> </a:t>
            </a:r>
            <a:r>
              <a:rPr lang="en-US" altLang="zh-CN" sz="4000" b="1" dirty="0">
                <a:solidFill>
                  <a:prstClr val="white"/>
                </a:solidFill>
              </a:rPr>
              <a:t>Dataset</a:t>
            </a:r>
            <a:endParaRPr lang="zh-CN" altLang="en-US" sz="4000" b="1" dirty="0">
              <a:solidFill>
                <a:prstClr val="white"/>
              </a:solidFill>
            </a:endParaRPr>
          </a:p>
        </p:txBody>
      </p:sp>
    </p:spTree>
    <p:extLst>
      <p:ext uri="{BB962C8B-B14F-4D97-AF65-F5344CB8AC3E}">
        <p14:creationId xmlns:p14="http://schemas.microsoft.com/office/powerpoint/2010/main" val="3277067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2298" y="340704"/>
            <a:ext cx="5592725" cy="6214830"/>
          </a:xfrm>
          <a:prstGeom prst="rect">
            <a:avLst/>
          </a:prstGeom>
        </p:spPr>
      </p:pic>
      <p:sp>
        <p:nvSpPr>
          <p:cNvPr id="3" name="TextBox 2"/>
          <p:cNvSpPr txBox="1"/>
          <p:nvPr/>
        </p:nvSpPr>
        <p:spPr>
          <a:xfrm>
            <a:off x="552450" y="340704"/>
            <a:ext cx="2679848" cy="1938992"/>
          </a:xfrm>
          <a:prstGeom prst="rect">
            <a:avLst/>
          </a:prstGeom>
          <a:noFill/>
        </p:spPr>
        <p:txBody>
          <a:bodyPr wrap="square" rtlCol="0">
            <a:spAutoFit/>
          </a:bodyPr>
          <a:lstStyle/>
          <a:p>
            <a:r>
              <a:rPr lang="en-US" altLang="zh-CN" sz="4000" b="1" dirty="0">
                <a:solidFill>
                  <a:prstClr val="white"/>
                </a:solidFill>
              </a:rPr>
              <a:t>Adjusted</a:t>
            </a:r>
            <a:r>
              <a:rPr lang="zh-CN" altLang="en-US" sz="4000" b="1" dirty="0">
                <a:solidFill>
                  <a:prstClr val="white"/>
                </a:solidFill>
              </a:rPr>
              <a:t> </a:t>
            </a:r>
            <a:endParaRPr lang="en-US" altLang="zh-CN" sz="4000" b="1" dirty="0" smtClean="0">
              <a:solidFill>
                <a:prstClr val="white"/>
              </a:solidFill>
            </a:endParaRPr>
          </a:p>
          <a:p>
            <a:r>
              <a:rPr lang="en-US" altLang="zh-CN" sz="4000" b="1" dirty="0" smtClean="0">
                <a:solidFill>
                  <a:prstClr val="white"/>
                </a:solidFill>
              </a:rPr>
              <a:t>R2</a:t>
            </a:r>
            <a:r>
              <a:rPr lang="zh-CN" altLang="en-US" sz="4000" b="1" dirty="0" smtClean="0">
                <a:solidFill>
                  <a:prstClr val="white"/>
                </a:solidFill>
              </a:rPr>
              <a:t> </a:t>
            </a:r>
            <a:r>
              <a:rPr lang="en-US" altLang="zh-CN" sz="4000" b="1" dirty="0">
                <a:solidFill>
                  <a:prstClr val="white"/>
                </a:solidFill>
              </a:rPr>
              <a:t>calculation</a:t>
            </a:r>
            <a:endParaRPr lang="zh-CN" altLang="en-US" sz="4000" b="1" dirty="0">
              <a:solidFill>
                <a:prstClr val="white"/>
              </a:solidFill>
            </a:endParaRPr>
          </a:p>
        </p:txBody>
      </p:sp>
    </p:spTree>
    <p:extLst>
      <p:ext uri="{BB962C8B-B14F-4D97-AF65-F5344CB8AC3E}">
        <p14:creationId xmlns:p14="http://schemas.microsoft.com/office/powerpoint/2010/main" val="4698692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2" name="Rectangle 1"/>
          <p:cNvSpPr/>
          <p:nvPr/>
        </p:nvSpPr>
        <p:spPr>
          <a:xfrm>
            <a:off x="0" y="-14997"/>
            <a:ext cx="9144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1350">
              <a:solidFill>
                <a:prstClr val="white"/>
              </a:solidFill>
            </a:endParaRPr>
          </a:p>
        </p:txBody>
      </p:sp>
      <p:sp>
        <p:nvSpPr>
          <p:cNvPr id="6" name="TextBox 5">
            <a:extLst>
              <a:ext uri="{FF2B5EF4-FFF2-40B4-BE49-F238E27FC236}">
                <a16:creationId xmlns:a16="http://schemas.microsoft.com/office/drawing/2014/main" xmlns="" id="{54727138-7DF6-4695-9B61-FCCCBB0F1DD0}"/>
              </a:ext>
            </a:extLst>
          </p:cNvPr>
          <p:cNvSpPr txBox="1"/>
          <p:nvPr/>
        </p:nvSpPr>
        <p:spPr>
          <a:xfrm>
            <a:off x="850140" y="4046156"/>
            <a:ext cx="4418546" cy="707886"/>
          </a:xfrm>
          <a:prstGeom prst="rect">
            <a:avLst/>
          </a:prstGeom>
          <a:noFill/>
        </p:spPr>
        <p:txBody>
          <a:bodyPr wrap="square" rtlCol="0">
            <a:spAutoFit/>
          </a:bodyPr>
          <a:lstStyle/>
          <a:p>
            <a:pPr defTabSz="914340"/>
            <a:r>
              <a:rPr lang="en-US" altLang="zh-CN" sz="4000" b="1" dirty="0">
                <a:solidFill>
                  <a:prstClr val="white"/>
                </a:solidFill>
              </a:rPr>
              <a:t>Conclusion</a:t>
            </a:r>
          </a:p>
        </p:txBody>
      </p:sp>
      <p:sp>
        <p:nvSpPr>
          <p:cNvPr id="9" name="Oval 8">
            <a:extLst>
              <a:ext uri="{FF2B5EF4-FFF2-40B4-BE49-F238E27FC236}">
                <a16:creationId xmlns:a16="http://schemas.microsoft.com/office/drawing/2014/main" xmlns="" id="{9FA65516-2086-4B61-BD7B-7E99830E822B}"/>
              </a:ext>
            </a:extLst>
          </p:cNvPr>
          <p:cNvSpPr/>
          <p:nvPr/>
        </p:nvSpPr>
        <p:spPr>
          <a:xfrm>
            <a:off x="990099"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10" name="Oval 9">
            <a:extLst>
              <a:ext uri="{FF2B5EF4-FFF2-40B4-BE49-F238E27FC236}">
                <a16:creationId xmlns:a16="http://schemas.microsoft.com/office/drawing/2014/main" xmlns="" id="{F2EBA195-5673-4A8D-BF9D-3815018DC1A6}"/>
              </a:ext>
            </a:extLst>
          </p:cNvPr>
          <p:cNvSpPr/>
          <p:nvPr/>
        </p:nvSpPr>
        <p:spPr>
          <a:xfrm>
            <a:off x="1290798"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11" name="Oval 10">
            <a:extLst>
              <a:ext uri="{FF2B5EF4-FFF2-40B4-BE49-F238E27FC236}">
                <a16:creationId xmlns:a16="http://schemas.microsoft.com/office/drawing/2014/main" xmlns="" id="{65FF48E7-9F0E-4F1F-B40D-C82548F4F37D}"/>
              </a:ext>
            </a:extLst>
          </p:cNvPr>
          <p:cNvSpPr/>
          <p:nvPr/>
        </p:nvSpPr>
        <p:spPr>
          <a:xfrm>
            <a:off x="1591496"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12" name="Oval 11">
            <a:extLst>
              <a:ext uri="{FF2B5EF4-FFF2-40B4-BE49-F238E27FC236}">
                <a16:creationId xmlns:a16="http://schemas.microsoft.com/office/drawing/2014/main" xmlns="" id="{1D54F46E-61EB-43AD-B54E-15643B8A95DA}"/>
              </a:ext>
            </a:extLst>
          </p:cNvPr>
          <p:cNvSpPr/>
          <p:nvPr/>
        </p:nvSpPr>
        <p:spPr>
          <a:xfrm>
            <a:off x="1892195"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13" name="Oval 12">
            <a:extLst>
              <a:ext uri="{FF2B5EF4-FFF2-40B4-BE49-F238E27FC236}">
                <a16:creationId xmlns:a16="http://schemas.microsoft.com/office/drawing/2014/main" xmlns="" id="{A975220A-FDC5-408D-AFB1-1D8EAD5307B0}"/>
              </a:ext>
            </a:extLst>
          </p:cNvPr>
          <p:cNvSpPr/>
          <p:nvPr/>
        </p:nvSpPr>
        <p:spPr>
          <a:xfrm>
            <a:off x="2192893" y="4826612"/>
            <a:ext cx="117029" cy="117029"/>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Tree>
    <p:extLst>
      <p:ext uri="{BB962C8B-B14F-4D97-AF65-F5344CB8AC3E}">
        <p14:creationId xmlns:p14="http://schemas.microsoft.com/office/powerpoint/2010/main" val="3854661078"/>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5467" y="619667"/>
            <a:ext cx="2497479" cy="646331"/>
          </a:xfrm>
          <a:prstGeom prst="rect">
            <a:avLst/>
          </a:prstGeom>
        </p:spPr>
        <p:txBody>
          <a:bodyPr wrap="none">
            <a:spAutoFit/>
          </a:bodyPr>
          <a:lstStyle/>
          <a:p>
            <a:pPr>
              <a:buClr>
                <a:schemeClr val="dk1"/>
              </a:buClr>
              <a:buSzPts val="2000"/>
            </a:pPr>
            <a:r>
              <a:rPr lang="en-US" sz="3600" b="1" dirty="0">
                <a:latin typeface="Sharp Sans No1 Semibold" pitchFamily="50" charset="0"/>
                <a:ea typeface="Sharp Sans No1 Semibold" pitchFamily="50" charset="0"/>
                <a:cs typeface="Sharp Sans No1 Semibold" pitchFamily="50" charset="0"/>
                <a:sym typeface="Arial"/>
              </a:rPr>
              <a:t>Time Series</a:t>
            </a:r>
          </a:p>
        </p:txBody>
      </p:sp>
      <p:sp>
        <p:nvSpPr>
          <p:cNvPr id="3" name="Rectangle 2">
            <a:extLst>
              <a:ext uri="{FF2B5EF4-FFF2-40B4-BE49-F238E27FC236}">
                <a16:creationId xmlns:a16="http://schemas.microsoft.com/office/drawing/2014/main" xmlns="" id="{56D5FC12-5C16-499E-A70D-92F1E13831E4}"/>
              </a:ext>
            </a:extLst>
          </p:cNvPr>
          <p:cNvSpPr/>
          <p:nvPr/>
        </p:nvSpPr>
        <p:spPr>
          <a:xfrm>
            <a:off x="1102291" y="1887957"/>
            <a:ext cx="7121046" cy="2419124"/>
          </a:xfrm>
          <a:prstGeom prst="rect">
            <a:avLst/>
          </a:prstGeom>
        </p:spPr>
        <p:txBody>
          <a:bodyPr wrap="square">
            <a:spAutoFit/>
          </a:bodyPr>
          <a:lstStyle/>
          <a:p>
            <a:pPr defTabSz="914400">
              <a:lnSpc>
                <a:spcPct val="90000"/>
              </a:lnSpc>
              <a:spcBef>
                <a:spcPts val="1000"/>
              </a:spcBef>
            </a:pPr>
            <a:r>
              <a:rPr lang="zh-CN" altLang="en-US" sz="2800" i="1" dirty="0"/>
              <a:t>Time series analysis comprises methods for analyzing time series data in order to extract meaningful statistics and other characteristics of the data. Time series forecasting is the use of a model to predict future values based on previously observed values.</a:t>
            </a:r>
          </a:p>
        </p:txBody>
      </p:sp>
    </p:spTree>
    <p:extLst>
      <p:ext uri="{BB962C8B-B14F-4D97-AF65-F5344CB8AC3E}">
        <p14:creationId xmlns:p14="http://schemas.microsoft.com/office/powerpoint/2010/main" val="12305121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F9FDC70-8B02-41F2-9349-35E4E8668127}"/>
              </a:ext>
            </a:extLst>
          </p:cNvPr>
          <p:cNvSpPr/>
          <p:nvPr/>
        </p:nvSpPr>
        <p:spPr>
          <a:xfrm>
            <a:off x="525467" y="619667"/>
            <a:ext cx="3481209" cy="646331"/>
          </a:xfrm>
          <a:prstGeom prst="rect">
            <a:avLst/>
          </a:prstGeom>
        </p:spPr>
        <p:txBody>
          <a:bodyPr wrap="none">
            <a:spAutoFit/>
          </a:bodyPr>
          <a:lstStyle/>
          <a:p>
            <a:pPr>
              <a:buClr>
                <a:schemeClr val="dk1"/>
              </a:buClr>
              <a:buSzPts val="2000"/>
            </a:pPr>
            <a:r>
              <a:rPr lang="en-US" sz="3600" b="1" dirty="0">
                <a:latin typeface="Sharp Sans No1 Semibold" pitchFamily="50" charset="0"/>
                <a:ea typeface="Sharp Sans No1 Semibold" pitchFamily="50" charset="0"/>
                <a:cs typeface="Sharp Sans No1 Semibold" pitchFamily="50" charset="0"/>
                <a:sym typeface="Arial"/>
              </a:rPr>
              <a:t>Process of Model</a:t>
            </a:r>
          </a:p>
        </p:txBody>
      </p:sp>
      <p:sp>
        <p:nvSpPr>
          <p:cNvPr id="3" name="Rectangle 2">
            <a:extLst>
              <a:ext uri="{FF2B5EF4-FFF2-40B4-BE49-F238E27FC236}">
                <a16:creationId xmlns:a16="http://schemas.microsoft.com/office/drawing/2014/main" xmlns="" id="{090C1FCE-EDA7-44FF-8EC1-6DBD0E3FF85C}"/>
              </a:ext>
            </a:extLst>
          </p:cNvPr>
          <p:cNvSpPr/>
          <p:nvPr/>
        </p:nvSpPr>
        <p:spPr>
          <a:xfrm>
            <a:off x="713983" y="1714018"/>
            <a:ext cx="8160707" cy="4524315"/>
          </a:xfrm>
          <a:prstGeom prst="rect">
            <a:avLst/>
          </a:prstGeom>
        </p:spPr>
        <p:txBody>
          <a:bodyPr wrap="square">
            <a:spAutoFit/>
          </a:bodyPr>
          <a:lstStyle/>
          <a:p>
            <a:pPr marL="342900" indent="-342900">
              <a:buAutoNum type="arabicPeriod"/>
            </a:pPr>
            <a:r>
              <a:rPr lang="zh-CN" altLang="en-US" sz="3200" dirty="0"/>
              <a:t>Check the Stationarity of a time series</a:t>
            </a:r>
            <a:endParaRPr lang="en-US" altLang="zh-CN" sz="3200" dirty="0"/>
          </a:p>
          <a:p>
            <a:pPr marL="342900" indent="-342900">
              <a:buAutoNum type="arabicPeriod"/>
            </a:pPr>
            <a:endParaRPr lang="en-US" altLang="zh-CN" sz="3200" dirty="0"/>
          </a:p>
          <a:p>
            <a:r>
              <a:rPr lang="zh-CN" altLang="en-US" sz="3200" dirty="0"/>
              <a:t>2. Eliminate the trend and seasonality</a:t>
            </a:r>
            <a:endParaRPr lang="en-US" altLang="zh-CN" sz="3200" dirty="0"/>
          </a:p>
          <a:p>
            <a:endParaRPr lang="en-US" altLang="zh-CN" sz="3200" dirty="0"/>
          </a:p>
          <a:p>
            <a:r>
              <a:rPr lang="zh-CN" altLang="en-US" sz="3200" dirty="0"/>
              <a:t>3. Apply ARIMA model on stationary time series</a:t>
            </a:r>
            <a:endParaRPr lang="en-US" altLang="zh-CN" sz="3200" dirty="0"/>
          </a:p>
          <a:p>
            <a:endParaRPr lang="en-US" altLang="zh-CN" sz="3200" dirty="0"/>
          </a:p>
          <a:p>
            <a:r>
              <a:rPr lang="zh-CN" altLang="en-US" sz="3200" dirty="0"/>
              <a:t>4. Validate the model</a:t>
            </a:r>
            <a:endParaRPr lang="en-US" altLang="zh-CN" sz="3200" dirty="0"/>
          </a:p>
          <a:p>
            <a:endParaRPr lang="en-US" altLang="zh-CN" sz="3200" dirty="0"/>
          </a:p>
          <a:p>
            <a:r>
              <a:rPr lang="zh-CN" altLang="en-US" sz="3200" dirty="0"/>
              <a:t>5. Prediction by model</a:t>
            </a:r>
          </a:p>
        </p:txBody>
      </p:sp>
    </p:spTree>
    <p:extLst>
      <p:ext uri="{BB962C8B-B14F-4D97-AF65-F5344CB8AC3E}">
        <p14:creationId xmlns:p14="http://schemas.microsoft.com/office/powerpoint/2010/main" val="20404530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F9FDC70-8B02-41F2-9349-35E4E8668127}"/>
              </a:ext>
            </a:extLst>
          </p:cNvPr>
          <p:cNvSpPr/>
          <p:nvPr/>
        </p:nvSpPr>
        <p:spPr>
          <a:xfrm>
            <a:off x="412339" y="513341"/>
            <a:ext cx="6949275" cy="646331"/>
          </a:xfrm>
          <a:prstGeom prst="rect">
            <a:avLst/>
          </a:prstGeom>
        </p:spPr>
        <p:txBody>
          <a:bodyPr wrap="none">
            <a:spAutoFit/>
          </a:bodyPr>
          <a:lstStyle/>
          <a:p>
            <a:pPr>
              <a:buClr>
                <a:schemeClr val="dk1"/>
              </a:buClr>
              <a:buSzPts val="2000"/>
            </a:pPr>
            <a:r>
              <a:rPr lang="en-US" altLang="zh-CN" sz="3600" b="1" dirty="0" smtClean="0">
                <a:latin typeface="Sharp Sans No1 Semibold" pitchFamily="50" charset="0"/>
                <a:ea typeface="Sharp Sans No1 Semibold" pitchFamily="50" charset="0"/>
                <a:cs typeface="Sharp Sans No1 Semibold" pitchFamily="50" charset="0"/>
                <a:sym typeface="Arial"/>
              </a:rPr>
              <a:t>Example</a:t>
            </a:r>
            <a:r>
              <a:rPr lang="zh-CN" altLang="en-US" sz="3600" b="1" dirty="0" smtClean="0">
                <a:latin typeface="Sharp Sans No1 Semibold" pitchFamily="50" charset="0"/>
                <a:ea typeface="Sharp Sans No1 Semibold" pitchFamily="50" charset="0"/>
                <a:cs typeface="Sharp Sans No1 Semibold" pitchFamily="50" charset="0"/>
                <a:sym typeface="Arial"/>
              </a:rPr>
              <a:t> </a:t>
            </a:r>
            <a:r>
              <a:rPr lang="en-US" altLang="zh-CN" sz="3600" b="1" dirty="0" smtClean="0">
                <a:latin typeface="Sharp Sans No1 Semibold" pitchFamily="50" charset="0"/>
                <a:ea typeface="Sharp Sans No1 Semibold" pitchFamily="50" charset="0"/>
                <a:cs typeface="Sharp Sans No1 Semibold" pitchFamily="50" charset="0"/>
                <a:sym typeface="Arial"/>
              </a:rPr>
              <a:t>|</a:t>
            </a:r>
            <a:r>
              <a:rPr lang="zh-CN" altLang="en-US" sz="3600" b="1" dirty="0" smtClean="0">
                <a:latin typeface="Sharp Sans No1 Semibold" pitchFamily="50" charset="0"/>
                <a:ea typeface="Sharp Sans No1 Semibold" pitchFamily="50" charset="0"/>
                <a:cs typeface="Sharp Sans No1 Semibold" pitchFamily="50" charset="0"/>
                <a:sym typeface="Arial"/>
              </a:rPr>
              <a:t> </a:t>
            </a:r>
            <a:r>
              <a:rPr lang="en-US" altLang="zh-CN" sz="2800" b="1" dirty="0" smtClean="0">
                <a:latin typeface="Sharp Sans No1 Semibold" pitchFamily="50" charset="0"/>
                <a:ea typeface="Sharp Sans No1 Semibold" pitchFamily="50" charset="0"/>
                <a:cs typeface="Sharp Sans No1 Semibold" pitchFamily="50" charset="0"/>
                <a:sym typeface="Arial"/>
              </a:rPr>
              <a:t>Nanoparticle</a:t>
            </a:r>
            <a:r>
              <a:rPr lang="zh-CN" altLang="en-US" sz="2800" b="1" dirty="0" smtClean="0">
                <a:latin typeface="Sharp Sans No1 Semibold" pitchFamily="50" charset="0"/>
                <a:ea typeface="Sharp Sans No1 Semibold" pitchFamily="50" charset="0"/>
                <a:cs typeface="Sharp Sans No1 Semibold" pitchFamily="50" charset="0"/>
                <a:sym typeface="Arial"/>
              </a:rPr>
              <a:t> </a:t>
            </a:r>
            <a:r>
              <a:rPr lang="en-US" altLang="zh-CN" sz="2800" b="1" dirty="0" smtClean="0">
                <a:latin typeface="Sharp Sans No1 Semibold" pitchFamily="50" charset="0"/>
                <a:ea typeface="Sharp Sans No1 Semibold" pitchFamily="50" charset="0"/>
                <a:cs typeface="Sharp Sans No1 Semibold" pitchFamily="50" charset="0"/>
                <a:sym typeface="Arial"/>
              </a:rPr>
              <a:t>in</a:t>
            </a:r>
            <a:r>
              <a:rPr lang="zh-CN" altLang="en-US" sz="2800" b="1" dirty="0" smtClean="0">
                <a:latin typeface="Sharp Sans No1 Semibold" pitchFamily="50" charset="0"/>
                <a:ea typeface="Sharp Sans No1 Semibold" pitchFamily="50" charset="0"/>
                <a:cs typeface="Sharp Sans No1 Semibold" pitchFamily="50" charset="0"/>
                <a:sym typeface="Arial"/>
              </a:rPr>
              <a:t> </a:t>
            </a:r>
            <a:r>
              <a:rPr lang="en-US" altLang="zh-CN" sz="2800" b="1" dirty="0" smtClean="0">
                <a:latin typeface="Sharp Sans No1 Semibold" pitchFamily="50" charset="0"/>
                <a:ea typeface="Sharp Sans No1 Semibold" pitchFamily="50" charset="0"/>
                <a:cs typeface="Sharp Sans No1 Semibold" pitchFamily="50" charset="0"/>
                <a:sym typeface="Arial"/>
              </a:rPr>
              <a:t>Google</a:t>
            </a:r>
            <a:r>
              <a:rPr lang="zh-CN" altLang="en-US" sz="2800" b="1" dirty="0" smtClean="0">
                <a:latin typeface="Sharp Sans No1 Semibold" pitchFamily="50" charset="0"/>
                <a:ea typeface="Sharp Sans No1 Semibold" pitchFamily="50" charset="0"/>
                <a:cs typeface="Sharp Sans No1 Semibold" pitchFamily="50" charset="0"/>
                <a:sym typeface="Arial"/>
              </a:rPr>
              <a:t> </a:t>
            </a:r>
            <a:r>
              <a:rPr lang="en-US" altLang="zh-CN" sz="2800" b="1" dirty="0" smtClean="0">
                <a:latin typeface="Sharp Sans No1 Semibold" pitchFamily="50" charset="0"/>
                <a:ea typeface="Sharp Sans No1 Semibold" pitchFamily="50" charset="0"/>
                <a:cs typeface="Sharp Sans No1 Semibold" pitchFamily="50" charset="0"/>
                <a:sym typeface="Arial"/>
              </a:rPr>
              <a:t>Search</a:t>
            </a:r>
            <a:endParaRPr lang="en-US" sz="2800" b="1" dirty="0">
              <a:latin typeface="Sharp Sans No1 Semibold" pitchFamily="50" charset="0"/>
              <a:ea typeface="Sharp Sans No1 Semibold" pitchFamily="50" charset="0"/>
              <a:cs typeface="Sharp Sans No1 Semibold" pitchFamily="50" charset="0"/>
              <a:sym typeface="Arial"/>
            </a:endParaRPr>
          </a:p>
        </p:txBody>
      </p:sp>
      <p:pic>
        <p:nvPicPr>
          <p:cNvPr id="5" name="Picture 4" descr="A picture containing sky, outdoor, line&#10;&#10;Description automatically generated">
            <a:extLst>
              <a:ext uri="{FF2B5EF4-FFF2-40B4-BE49-F238E27FC236}">
                <a16:creationId xmlns:a16="http://schemas.microsoft.com/office/drawing/2014/main" xmlns="" id="{CA2447CC-F5B3-4DB8-B311-38BD0F577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195" y="1409156"/>
            <a:ext cx="8157503" cy="4374956"/>
          </a:xfrm>
          <a:prstGeom prst="rect">
            <a:avLst/>
          </a:prstGeom>
        </p:spPr>
      </p:pic>
    </p:spTree>
    <p:extLst>
      <p:ext uri="{BB962C8B-B14F-4D97-AF65-F5344CB8AC3E}">
        <p14:creationId xmlns:p14="http://schemas.microsoft.com/office/powerpoint/2010/main" val="31830577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a:extLst>
              <a:ext uri="{FF2B5EF4-FFF2-40B4-BE49-F238E27FC236}">
                <a16:creationId xmlns:a16="http://schemas.microsoft.com/office/drawing/2014/main" xmlns="" id="{9133D237-6126-48F1-AA0D-1730E256D7C4}"/>
              </a:ext>
            </a:extLst>
          </p:cNvPr>
          <p:cNvSpPr txBox="1"/>
          <p:nvPr/>
        </p:nvSpPr>
        <p:spPr>
          <a:xfrm>
            <a:off x="170744" y="2950945"/>
            <a:ext cx="2714633" cy="646331"/>
          </a:xfrm>
          <a:prstGeom prst="rect">
            <a:avLst/>
          </a:prstGeom>
          <a:noFill/>
          <a:ln>
            <a:noFill/>
          </a:ln>
        </p:spPr>
        <p:txBody>
          <a:bodyPr wrap="square" rtlCol="0">
            <a:spAutoFit/>
          </a:bodyPr>
          <a:lstStyle/>
          <a:p>
            <a:pPr algn="ctr"/>
            <a:r>
              <a:rPr lang="en-US" altLang="zh-CN" sz="3550" b="1" spc="75" dirty="0">
                <a:latin typeface="Sharp Sans No1 Semibold"/>
                <a:ea typeface="Sharp Sans No1 Semibold" pitchFamily="50" charset="0"/>
                <a:cs typeface="Sharp Sans No1 Semibold" pitchFamily="50" charset="0"/>
              </a:rPr>
              <a:t>Motivation</a:t>
            </a:r>
          </a:p>
        </p:txBody>
      </p:sp>
      <p:sp>
        <p:nvSpPr>
          <p:cNvPr id="12" name="圆: 空心 1">
            <a:extLst>
              <a:ext uri="{FF2B5EF4-FFF2-40B4-BE49-F238E27FC236}">
                <a16:creationId xmlns:a16="http://schemas.microsoft.com/office/drawing/2014/main" xmlns="" id="{E81349C3-BF2F-4C50-95B6-3329674B5279}"/>
              </a:ext>
            </a:extLst>
          </p:cNvPr>
          <p:cNvSpPr/>
          <p:nvPr/>
        </p:nvSpPr>
        <p:spPr>
          <a:xfrm>
            <a:off x="460082" y="2275367"/>
            <a:ext cx="2102932" cy="2066695"/>
          </a:xfrm>
          <a:prstGeom prst="donut">
            <a:avLst>
              <a:gd name="adj" fmla="val 0"/>
            </a:avLst>
          </a:prstGeom>
          <a:solidFill>
            <a:schemeClr val="bg1"/>
          </a:solidFill>
          <a:ln w="127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50" dirty="0">
              <a:solidFill>
                <a:schemeClr val="tx1"/>
              </a:solidFill>
              <a:latin typeface="Sharp Sans No1 Semibold"/>
            </a:endParaRPr>
          </a:p>
        </p:txBody>
      </p:sp>
      <p:sp>
        <p:nvSpPr>
          <p:cNvPr id="13" name="文本框 25">
            <a:extLst>
              <a:ext uri="{FF2B5EF4-FFF2-40B4-BE49-F238E27FC236}">
                <a16:creationId xmlns:a16="http://schemas.microsoft.com/office/drawing/2014/main" xmlns="" id="{47A1B87A-5E96-4F56-8914-E75AEBF1A6A0}"/>
              </a:ext>
            </a:extLst>
          </p:cNvPr>
          <p:cNvSpPr txBox="1"/>
          <p:nvPr/>
        </p:nvSpPr>
        <p:spPr>
          <a:xfrm>
            <a:off x="2703965" y="2659558"/>
            <a:ext cx="1991072" cy="1200329"/>
          </a:xfrm>
          <a:prstGeom prst="rect">
            <a:avLst/>
          </a:prstGeom>
          <a:noFill/>
          <a:ln>
            <a:noFill/>
          </a:ln>
        </p:spPr>
        <p:txBody>
          <a:bodyPr wrap="square" rtlCol="0">
            <a:spAutoFit/>
          </a:bodyPr>
          <a:lstStyle/>
          <a:p>
            <a:pPr algn="ctr"/>
            <a:r>
              <a:rPr lang="en-US" altLang="zh-CN" sz="3550" b="1" spc="75" dirty="0">
                <a:latin typeface="Sharp Sans No1 Semibold"/>
                <a:ea typeface="Sharp Sans No1 Semibold" pitchFamily="50" charset="0"/>
                <a:cs typeface="Sharp Sans No1 Semibold" pitchFamily="50" charset="0"/>
              </a:rPr>
              <a:t>Topic </a:t>
            </a:r>
          </a:p>
          <a:p>
            <a:pPr algn="ctr"/>
            <a:r>
              <a:rPr lang="en-US" altLang="zh-CN" sz="3550" b="1" spc="75" dirty="0">
                <a:latin typeface="Sharp Sans No1 Semibold"/>
                <a:ea typeface="Sharp Sans No1 Semibold" pitchFamily="50" charset="0"/>
                <a:cs typeface="Sharp Sans No1 Semibold" pitchFamily="50" charset="0"/>
              </a:rPr>
              <a:t>Analysis</a:t>
            </a:r>
          </a:p>
        </p:txBody>
      </p:sp>
      <p:sp>
        <p:nvSpPr>
          <p:cNvPr id="14" name="圆: 空心 16">
            <a:extLst>
              <a:ext uri="{FF2B5EF4-FFF2-40B4-BE49-F238E27FC236}">
                <a16:creationId xmlns:a16="http://schemas.microsoft.com/office/drawing/2014/main" xmlns="" id="{DC205A89-8182-4DB3-ACC3-792F792D39E3}"/>
              </a:ext>
            </a:extLst>
          </p:cNvPr>
          <p:cNvSpPr/>
          <p:nvPr/>
        </p:nvSpPr>
        <p:spPr>
          <a:xfrm>
            <a:off x="2690609" y="2275367"/>
            <a:ext cx="2036727" cy="2050792"/>
          </a:xfrm>
          <a:prstGeom prst="donut">
            <a:avLst>
              <a:gd name="adj" fmla="val 0"/>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50" dirty="0">
              <a:solidFill>
                <a:schemeClr val="tx1"/>
              </a:solidFill>
              <a:latin typeface="Sharp Sans No1 Semibold"/>
            </a:endParaRPr>
          </a:p>
        </p:txBody>
      </p:sp>
      <p:sp>
        <p:nvSpPr>
          <p:cNvPr id="15" name="文本框 31">
            <a:extLst>
              <a:ext uri="{FF2B5EF4-FFF2-40B4-BE49-F238E27FC236}">
                <a16:creationId xmlns:a16="http://schemas.microsoft.com/office/drawing/2014/main" xmlns="" id="{B62CB410-3B86-46F1-BFA3-824404AD6D06}"/>
              </a:ext>
            </a:extLst>
          </p:cNvPr>
          <p:cNvSpPr txBox="1"/>
          <p:nvPr/>
        </p:nvSpPr>
        <p:spPr>
          <a:xfrm>
            <a:off x="4921671" y="2659558"/>
            <a:ext cx="1697995" cy="1200329"/>
          </a:xfrm>
          <a:prstGeom prst="rect">
            <a:avLst/>
          </a:prstGeom>
          <a:noFill/>
          <a:ln w="6350">
            <a:noFill/>
          </a:ln>
        </p:spPr>
        <p:txBody>
          <a:bodyPr wrap="square" rtlCol="0">
            <a:spAutoFit/>
          </a:bodyPr>
          <a:lstStyle/>
          <a:p>
            <a:pPr algn="ctr"/>
            <a:r>
              <a:rPr lang="en-US" altLang="zh-CN" sz="3550" b="1" spc="75" dirty="0">
                <a:latin typeface="Sharp Sans No1 Semibold"/>
                <a:ea typeface="Sharp Sans No1 Semibold" pitchFamily="50" charset="0"/>
                <a:cs typeface="Sharp Sans No1 Semibold" pitchFamily="50" charset="0"/>
              </a:rPr>
              <a:t>Social</a:t>
            </a:r>
            <a:r>
              <a:rPr lang="zh-CN" altLang="en-US" sz="3550" b="1" spc="75" dirty="0">
                <a:latin typeface="Sharp Sans No1 Semibold"/>
                <a:ea typeface="Sharp Sans No1 Semibold" pitchFamily="50" charset="0"/>
                <a:cs typeface="Sharp Sans No1 Semibold" pitchFamily="50" charset="0"/>
              </a:rPr>
              <a:t> </a:t>
            </a:r>
            <a:r>
              <a:rPr lang="en-US" altLang="zh-CN" sz="3550" b="1" spc="75" dirty="0">
                <a:latin typeface="Sharp Sans No1 Semibold"/>
                <a:ea typeface="Sharp Sans No1 Semibold" pitchFamily="50" charset="0"/>
                <a:cs typeface="Sharp Sans No1 Semibold" pitchFamily="50" charset="0"/>
              </a:rPr>
              <a:t>Media </a:t>
            </a:r>
          </a:p>
        </p:txBody>
      </p:sp>
      <p:sp>
        <p:nvSpPr>
          <p:cNvPr id="16" name="圆: 空心 19">
            <a:extLst>
              <a:ext uri="{FF2B5EF4-FFF2-40B4-BE49-F238E27FC236}">
                <a16:creationId xmlns:a16="http://schemas.microsoft.com/office/drawing/2014/main" xmlns="" id="{2DAFC439-0E83-4108-9253-65D480013A02}"/>
              </a:ext>
            </a:extLst>
          </p:cNvPr>
          <p:cNvSpPr/>
          <p:nvPr/>
        </p:nvSpPr>
        <p:spPr>
          <a:xfrm>
            <a:off x="4793541" y="2270702"/>
            <a:ext cx="2036727" cy="2066695"/>
          </a:xfrm>
          <a:prstGeom prst="donut">
            <a:avLst>
              <a:gd name="adj" fmla="val 0"/>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50" dirty="0">
              <a:solidFill>
                <a:schemeClr val="tx1"/>
              </a:solidFill>
              <a:latin typeface="Sharp Sans No1 Semibold"/>
            </a:endParaRPr>
          </a:p>
        </p:txBody>
      </p:sp>
      <p:sp>
        <p:nvSpPr>
          <p:cNvPr id="17" name="文本框 34">
            <a:extLst>
              <a:ext uri="{FF2B5EF4-FFF2-40B4-BE49-F238E27FC236}">
                <a16:creationId xmlns:a16="http://schemas.microsoft.com/office/drawing/2014/main" xmlns="" id="{472E32AF-2DAA-458F-9455-05A2B20B3DD7}"/>
              </a:ext>
            </a:extLst>
          </p:cNvPr>
          <p:cNvSpPr txBox="1"/>
          <p:nvPr/>
        </p:nvSpPr>
        <p:spPr>
          <a:xfrm>
            <a:off x="6747796" y="2708630"/>
            <a:ext cx="2396204" cy="1200329"/>
          </a:xfrm>
          <a:prstGeom prst="rect">
            <a:avLst/>
          </a:prstGeom>
          <a:noFill/>
          <a:ln>
            <a:noFill/>
          </a:ln>
        </p:spPr>
        <p:txBody>
          <a:bodyPr wrap="square" rtlCol="0">
            <a:spAutoFit/>
          </a:bodyPr>
          <a:lstStyle/>
          <a:p>
            <a:pPr algn="ctr" defTabSz="914340"/>
            <a:r>
              <a:rPr lang="en-US" altLang="zh-CN" sz="3550" b="1" dirty="0">
                <a:solidFill>
                  <a:prstClr val="white"/>
                </a:solidFill>
                <a:latin typeface="Sharp Sans No1 Semibold"/>
              </a:rPr>
              <a:t>Prediction Model</a:t>
            </a:r>
          </a:p>
        </p:txBody>
      </p:sp>
      <p:sp>
        <p:nvSpPr>
          <p:cNvPr id="18" name="圆: 空心 20">
            <a:extLst>
              <a:ext uri="{FF2B5EF4-FFF2-40B4-BE49-F238E27FC236}">
                <a16:creationId xmlns:a16="http://schemas.microsoft.com/office/drawing/2014/main" xmlns="" id="{6B139658-C5C1-4AD1-AB07-E3D056BC3DBB}"/>
              </a:ext>
            </a:extLst>
          </p:cNvPr>
          <p:cNvSpPr/>
          <p:nvPr/>
        </p:nvSpPr>
        <p:spPr>
          <a:xfrm>
            <a:off x="6896474" y="2270702"/>
            <a:ext cx="2102932" cy="2071360"/>
          </a:xfrm>
          <a:prstGeom prst="donut">
            <a:avLst>
              <a:gd name="adj" fmla="val 0"/>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50" dirty="0">
              <a:solidFill>
                <a:schemeClr val="tx1"/>
              </a:solidFill>
              <a:latin typeface="Sharp Sans No1 Semibold"/>
            </a:endParaRPr>
          </a:p>
        </p:txBody>
      </p:sp>
    </p:spTree>
    <p:extLst>
      <p:ext uri="{BB962C8B-B14F-4D97-AF65-F5344CB8AC3E}">
        <p14:creationId xmlns:p14="http://schemas.microsoft.com/office/powerpoint/2010/main" val="1897719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B08AD815-172B-4A18-859A-C4BCEF02C45D}"/>
              </a:ext>
            </a:extLst>
          </p:cNvPr>
          <p:cNvSpPr txBox="1"/>
          <p:nvPr/>
        </p:nvSpPr>
        <p:spPr>
          <a:xfrm>
            <a:off x="626676" y="409456"/>
            <a:ext cx="7851188" cy="1600438"/>
          </a:xfrm>
          <a:prstGeom prst="rect">
            <a:avLst/>
          </a:prstGeom>
          <a:noFill/>
        </p:spPr>
        <p:txBody>
          <a:bodyPr wrap="none" rtlCol="0">
            <a:spAutoFit/>
          </a:bodyPr>
          <a:lstStyle/>
          <a:p>
            <a:r>
              <a:rPr lang="en-US" altLang="zh-CN" sz="4000" dirty="0"/>
              <a:t>Trends</a:t>
            </a:r>
          </a:p>
          <a:p>
            <a:r>
              <a:rPr lang="en-US" altLang="zh-CN" dirty="0"/>
              <a:t> of </a:t>
            </a:r>
          </a:p>
          <a:p>
            <a:r>
              <a:rPr lang="en-US" altLang="zh-CN" sz="3600" dirty="0"/>
              <a:t>Nanoparticles</a:t>
            </a:r>
            <a:r>
              <a:rPr lang="en-US" altLang="zh-CN" dirty="0"/>
              <a:t> from 2004 to 2018 in </a:t>
            </a:r>
            <a:r>
              <a:rPr lang="en-US" altLang="zh-CN" sz="4000" dirty="0"/>
              <a:t>Google Search</a:t>
            </a:r>
            <a:endParaRPr lang="zh-CN" altLang="en-US" sz="3000" dirty="0"/>
          </a:p>
        </p:txBody>
      </p:sp>
      <p:grpSp>
        <p:nvGrpSpPr>
          <p:cNvPr id="8" name="Group 7">
            <a:extLst>
              <a:ext uri="{FF2B5EF4-FFF2-40B4-BE49-F238E27FC236}">
                <a16:creationId xmlns:a16="http://schemas.microsoft.com/office/drawing/2014/main" xmlns="" id="{FC87CDF1-3EF5-4AF9-AB1C-073F0B0AEE75}"/>
              </a:ext>
            </a:extLst>
          </p:cNvPr>
          <p:cNvGrpSpPr/>
          <p:nvPr/>
        </p:nvGrpSpPr>
        <p:grpSpPr>
          <a:xfrm>
            <a:off x="-134074" y="1566040"/>
            <a:ext cx="9063942" cy="4571316"/>
            <a:chOff x="-134074" y="1566040"/>
            <a:chExt cx="9063942" cy="4571316"/>
          </a:xfrm>
        </p:grpSpPr>
        <p:grpSp>
          <p:nvGrpSpPr>
            <p:cNvPr id="6" name="Group 5">
              <a:extLst>
                <a:ext uri="{FF2B5EF4-FFF2-40B4-BE49-F238E27FC236}">
                  <a16:creationId xmlns:a16="http://schemas.microsoft.com/office/drawing/2014/main" xmlns="" id="{EB1D7E31-5461-4022-9778-109491B42C64}"/>
                </a:ext>
              </a:extLst>
            </p:cNvPr>
            <p:cNvGrpSpPr/>
            <p:nvPr/>
          </p:nvGrpSpPr>
          <p:grpSpPr>
            <a:xfrm>
              <a:off x="-134074" y="1566040"/>
              <a:ext cx="9063942" cy="4571316"/>
              <a:chOff x="80058" y="1091213"/>
              <a:chExt cx="9063942" cy="4571316"/>
            </a:xfrm>
          </p:grpSpPr>
          <p:pic>
            <p:nvPicPr>
              <p:cNvPr id="3" name="Picture 2">
                <a:extLst>
                  <a:ext uri="{FF2B5EF4-FFF2-40B4-BE49-F238E27FC236}">
                    <a16:creationId xmlns:a16="http://schemas.microsoft.com/office/drawing/2014/main" xmlns="" id="{F1DFB177-CAD3-4893-911B-7C614F0B0418}"/>
                  </a:ext>
                </a:extLst>
              </p:cNvPr>
              <p:cNvPicPr>
                <a:picLocks noChangeAspect="1"/>
              </p:cNvPicPr>
              <p:nvPr/>
            </p:nvPicPr>
            <p:blipFill rotWithShape="1">
              <a:blip r:embed="rId2">
                <a:extLst>
                  <a:ext uri="{28A0092B-C50C-407E-A947-70E740481C1C}">
                    <a14:useLocalDpi xmlns:a14="http://schemas.microsoft.com/office/drawing/2010/main" val="0"/>
                  </a:ext>
                </a:extLst>
              </a:blip>
              <a:srcRect l="6923" b="10093"/>
              <a:stretch/>
            </p:blipFill>
            <p:spPr>
              <a:xfrm>
                <a:off x="681942" y="1091213"/>
                <a:ext cx="8168921" cy="4082285"/>
              </a:xfrm>
              <a:prstGeom prst="rect">
                <a:avLst/>
              </a:prstGeom>
            </p:spPr>
          </p:pic>
          <p:sp>
            <p:nvSpPr>
              <p:cNvPr id="4" name="TextBox 3">
                <a:extLst>
                  <a:ext uri="{FF2B5EF4-FFF2-40B4-BE49-F238E27FC236}">
                    <a16:creationId xmlns:a16="http://schemas.microsoft.com/office/drawing/2014/main" xmlns="" id="{73B639A4-F835-4830-ADA7-B1A405579E1E}"/>
                  </a:ext>
                </a:extLst>
              </p:cNvPr>
              <p:cNvSpPr txBox="1"/>
              <p:nvPr/>
            </p:nvSpPr>
            <p:spPr>
              <a:xfrm>
                <a:off x="80058" y="1353369"/>
                <a:ext cx="601884" cy="3442609"/>
              </a:xfrm>
              <a:prstGeom prst="rect">
                <a:avLst/>
              </a:prstGeom>
              <a:noFill/>
            </p:spPr>
            <p:txBody>
              <a:bodyPr wrap="square" rtlCol="0">
                <a:spAutoFit/>
              </a:bodyPr>
              <a:lstStyle/>
              <a:p>
                <a:pPr algn="r">
                  <a:lnSpc>
                    <a:spcPct val="250000"/>
                  </a:lnSpc>
                </a:pPr>
                <a:r>
                  <a:rPr lang="en-US" altLang="zh-CN" dirty="0"/>
                  <a:t>100</a:t>
                </a:r>
              </a:p>
              <a:p>
                <a:pPr algn="r">
                  <a:lnSpc>
                    <a:spcPct val="250000"/>
                  </a:lnSpc>
                </a:pPr>
                <a:r>
                  <a:rPr lang="en-US" altLang="zh-CN" dirty="0"/>
                  <a:t>90</a:t>
                </a:r>
              </a:p>
              <a:p>
                <a:pPr algn="r">
                  <a:lnSpc>
                    <a:spcPct val="250000"/>
                  </a:lnSpc>
                </a:pPr>
                <a:r>
                  <a:rPr lang="en-US" altLang="zh-CN" dirty="0"/>
                  <a:t>80</a:t>
                </a:r>
              </a:p>
              <a:p>
                <a:pPr algn="r">
                  <a:lnSpc>
                    <a:spcPct val="250000"/>
                  </a:lnSpc>
                </a:pPr>
                <a:r>
                  <a:rPr lang="en-US" altLang="zh-CN" dirty="0"/>
                  <a:t>70</a:t>
                </a:r>
              </a:p>
              <a:p>
                <a:pPr algn="r">
                  <a:lnSpc>
                    <a:spcPct val="250000"/>
                  </a:lnSpc>
                </a:pPr>
                <a:r>
                  <a:rPr lang="en-US" altLang="zh-CN" dirty="0"/>
                  <a:t>60</a:t>
                </a:r>
                <a:endParaRPr lang="zh-CN" altLang="en-US" dirty="0"/>
              </a:p>
            </p:txBody>
          </p:sp>
          <p:sp>
            <p:nvSpPr>
              <p:cNvPr id="5" name="TextBox 4">
                <a:extLst>
                  <a:ext uri="{FF2B5EF4-FFF2-40B4-BE49-F238E27FC236}">
                    <a16:creationId xmlns:a16="http://schemas.microsoft.com/office/drawing/2014/main" xmlns="" id="{260B9BE8-21C8-42A9-BBEE-D559A901DA12}"/>
                  </a:ext>
                </a:extLst>
              </p:cNvPr>
              <p:cNvSpPr txBox="1"/>
              <p:nvPr/>
            </p:nvSpPr>
            <p:spPr>
              <a:xfrm>
                <a:off x="624069" y="5262419"/>
                <a:ext cx="8519931" cy="400110"/>
              </a:xfrm>
              <a:prstGeom prst="rect">
                <a:avLst/>
              </a:prstGeom>
              <a:noFill/>
            </p:spPr>
            <p:txBody>
              <a:bodyPr wrap="square" rtlCol="0">
                <a:spAutoFit/>
              </a:bodyPr>
              <a:lstStyle/>
              <a:p>
                <a:pPr algn="dist"/>
                <a:r>
                  <a:rPr lang="en-US" altLang="zh-CN" sz="2000" dirty="0"/>
                  <a:t>2014    2015    2016    2017    2018    2019 </a:t>
                </a:r>
                <a:endParaRPr lang="zh-CN" altLang="en-US" sz="2000" dirty="0"/>
              </a:p>
            </p:txBody>
          </p:sp>
        </p:grpSp>
        <p:sp>
          <p:nvSpPr>
            <p:cNvPr id="2" name="Rectangle 1">
              <a:extLst>
                <a:ext uri="{FF2B5EF4-FFF2-40B4-BE49-F238E27FC236}">
                  <a16:creationId xmlns:a16="http://schemas.microsoft.com/office/drawing/2014/main" xmlns="" id="{DCCD1A08-F650-443C-A27D-88E3B597CC96}"/>
                </a:ext>
              </a:extLst>
            </p:cNvPr>
            <p:cNvSpPr/>
            <p:nvPr/>
          </p:nvSpPr>
          <p:spPr>
            <a:xfrm>
              <a:off x="6268816" y="2018531"/>
              <a:ext cx="601884" cy="520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30889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DE3CCA43-31A2-4BE4-8EAF-2AED5A288F59}"/>
              </a:ext>
            </a:extLst>
          </p:cNvPr>
          <p:cNvGrpSpPr/>
          <p:nvPr/>
        </p:nvGrpSpPr>
        <p:grpSpPr>
          <a:xfrm>
            <a:off x="-128287" y="1624712"/>
            <a:ext cx="9144000" cy="4471366"/>
            <a:chOff x="-128287" y="1624712"/>
            <a:chExt cx="9144000" cy="4471366"/>
          </a:xfrm>
        </p:grpSpPr>
        <p:grpSp>
          <p:nvGrpSpPr>
            <p:cNvPr id="7" name="Group 6">
              <a:extLst>
                <a:ext uri="{FF2B5EF4-FFF2-40B4-BE49-F238E27FC236}">
                  <a16:creationId xmlns:a16="http://schemas.microsoft.com/office/drawing/2014/main" xmlns="" id="{8C8E2262-8D3B-4951-9A08-BEFFD5D4D997}"/>
                </a:ext>
              </a:extLst>
            </p:cNvPr>
            <p:cNvGrpSpPr/>
            <p:nvPr/>
          </p:nvGrpSpPr>
          <p:grpSpPr>
            <a:xfrm>
              <a:off x="-128287" y="1624712"/>
              <a:ext cx="9144000" cy="4471366"/>
              <a:chOff x="80058" y="1179087"/>
              <a:chExt cx="9144000" cy="4471366"/>
            </a:xfrm>
          </p:grpSpPr>
          <p:pic>
            <p:nvPicPr>
              <p:cNvPr id="3" name="Picture 2" descr="A screenshot of a video game&#10;&#10;Description automatically generated">
                <a:extLst>
                  <a:ext uri="{FF2B5EF4-FFF2-40B4-BE49-F238E27FC236}">
                    <a16:creationId xmlns:a16="http://schemas.microsoft.com/office/drawing/2014/main" xmlns="" id="{049F98E2-D6AD-4403-BA40-E5A418CAEE05}"/>
                  </a:ext>
                </a:extLst>
              </p:cNvPr>
              <p:cNvPicPr>
                <a:picLocks noChangeAspect="1"/>
              </p:cNvPicPr>
              <p:nvPr/>
            </p:nvPicPr>
            <p:blipFill rotWithShape="1">
              <a:blip r:embed="rId2">
                <a:extLst>
                  <a:ext uri="{28A0092B-C50C-407E-A947-70E740481C1C}">
                    <a14:useLocalDpi xmlns:a14="http://schemas.microsoft.com/office/drawing/2010/main" val="0"/>
                  </a:ext>
                </a:extLst>
              </a:blip>
              <a:srcRect l="7875" b="13951"/>
              <a:stretch/>
            </p:blipFill>
            <p:spPr>
              <a:xfrm>
                <a:off x="800100" y="1179087"/>
                <a:ext cx="8423958" cy="4071256"/>
              </a:xfrm>
              <a:prstGeom prst="rect">
                <a:avLst/>
              </a:prstGeom>
            </p:spPr>
          </p:pic>
          <p:grpSp>
            <p:nvGrpSpPr>
              <p:cNvPr id="6" name="Group 5">
                <a:extLst>
                  <a:ext uri="{FF2B5EF4-FFF2-40B4-BE49-F238E27FC236}">
                    <a16:creationId xmlns:a16="http://schemas.microsoft.com/office/drawing/2014/main" xmlns="" id="{D64CDC4A-B93E-429E-ACAF-A5BDE2E42FC1}"/>
                  </a:ext>
                </a:extLst>
              </p:cNvPr>
              <p:cNvGrpSpPr/>
              <p:nvPr/>
            </p:nvGrpSpPr>
            <p:grpSpPr>
              <a:xfrm>
                <a:off x="80058" y="1556189"/>
                <a:ext cx="9063942" cy="4094264"/>
                <a:chOff x="80058" y="1556189"/>
                <a:chExt cx="9063942" cy="4094264"/>
              </a:xfrm>
            </p:grpSpPr>
            <p:sp>
              <p:nvSpPr>
                <p:cNvPr id="4" name="TextBox 3">
                  <a:extLst>
                    <a:ext uri="{FF2B5EF4-FFF2-40B4-BE49-F238E27FC236}">
                      <a16:creationId xmlns:a16="http://schemas.microsoft.com/office/drawing/2014/main" xmlns="" id="{E5929336-3A31-4583-9E34-6691164FB8EE}"/>
                    </a:ext>
                  </a:extLst>
                </p:cNvPr>
                <p:cNvSpPr txBox="1"/>
                <p:nvPr/>
              </p:nvSpPr>
              <p:spPr>
                <a:xfrm>
                  <a:off x="80058" y="1556189"/>
                  <a:ext cx="601884" cy="3519169"/>
                </a:xfrm>
                <a:prstGeom prst="rect">
                  <a:avLst/>
                </a:prstGeom>
                <a:noFill/>
              </p:spPr>
              <p:txBody>
                <a:bodyPr wrap="square" rtlCol="0">
                  <a:spAutoFit/>
                </a:bodyPr>
                <a:lstStyle/>
                <a:p>
                  <a:pPr algn="r">
                    <a:lnSpc>
                      <a:spcPct val="200000"/>
                    </a:lnSpc>
                  </a:pPr>
                  <a:r>
                    <a:rPr lang="en-US" altLang="zh-CN" sz="1900" dirty="0"/>
                    <a:t>100</a:t>
                  </a:r>
                </a:p>
                <a:p>
                  <a:pPr algn="r">
                    <a:lnSpc>
                      <a:spcPct val="200000"/>
                    </a:lnSpc>
                  </a:pPr>
                  <a:r>
                    <a:rPr lang="en-US" altLang="zh-CN" sz="1900" dirty="0"/>
                    <a:t>80</a:t>
                  </a:r>
                </a:p>
                <a:p>
                  <a:pPr algn="r">
                    <a:lnSpc>
                      <a:spcPct val="200000"/>
                    </a:lnSpc>
                  </a:pPr>
                  <a:r>
                    <a:rPr lang="en-US" altLang="zh-CN" sz="1900" dirty="0"/>
                    <a:t>60</a:t>
                  </a:r>
                </a:p>
                <a:p>
                  <a:pPr algn="r">
                    <a:lnSpc>
                      <a:spcPct val="200000"/>
                    </a:lnSpc>
                  </a:pPr>
                  <a:r>
                    <a:rPr lang="en-US" altLang="zh-CN" sz="1900" dirty="0"/>
                    <a:t>40</a:t>
                  </a:r>
                </a:p>
                <a:p>
                  <a:pPr algn="r">
                    <a:lnSpc>
                      <a:spcPct val="200000"/>
                    </a:lnSpc>
                  </a:pPr>
                  <a:r>
                    <a:rPr lang="en-US" altLang="zh-CN" sz="1900" dirty="0"/>
                    <a:t>20</a:t>
                  </a:r>
                </a:p>
                <a:p>
                  <a:pPr algn="r">
                    <a:lnSpc>
                      <a:spcPct val="200000"/>
                    </a:lnSpc>
                  </a:pPr>
                  <a:r>
                    <a:rPr lang="en-US" altLang="zh-CN" sz="1900" dirty="0"/>
                    <a:t>0</a:t>
                  </a:r>
                  <a:endParaRPr lang="zh-CN" altLang="en-US" sz="1900" dirty="0"/>
                </a:p>
              </p:txBody>
            </p:sp>
            <p:sp>
              <p:nvSpPr>
                <p:cNvPr id="5" name="TextBox 4">
                  <a:extLst>
                    <a:ext uri="{FF2B5EF4-FFF2-40B4-BE49-F238E27FC236}">
                      <a16:creationId xmlns:a16="http://schemas.microsoft.com/office/drawing/2014/main" xmlns="" id="{85852D1B-512D-4115-BE50-325BED0F5819}"/>
                    </a:ext>
                  </a:extLst>
                </p:cNvPr>
                <p:cNvSpPr txBox="1"/>
                <p:nvPr/>
              </p:nvSpPr>
              <p:spPr>
                <a:xfrm>
                  <a:off x="624069" y="5250343"/>
                  <a:ext cx="8519931" cy="400110"/>
                </a:xfrm>
                <a:prstGeom prst="rect">
                  <a:avLst/>
                </a:prstGeom>
                <a:noFill/>
              </p:spPr>
              <p:txBody>
                <a:bodyPr wrap="square" rtlCol="0">
                  <a:spAutoFit/>
                </a:bodyPr>
                <a:lstStyle/>
                <a:p>
                  <a:pPr algn="dist"/>
                  <a:r>
                    <a:rPr lang="en-US" altLang="zh-CN" sz="2000" dirty="0"/>
                    <a:t>2004       2009       2014        2019       2024</a:t>
                  </a:r>
                  <a:endParaRPr lang="zh-CN" altLang="en-US" sz="2000" dirty="0"/>
                </a:p>
              </p:txBody>
            </p:sp>
          </p:grpSp>
        </p:grpSp>
        <p:sp>
          <p:nvSpPr>
            <p:cNvPr id="9" name="Rectangle 8">
              <a:extLst>
                <a:ext uri="{FF2B5EF4-FFF2-40B4-BE49-F238E27FC236}">
                  <a16:creationId xmlns:a16="http://schemas.microsoft.com/office/drawing/2014/main" xmlns="" id="{3E589371-2D41-4A38-8B74-3A48481CF7B7}"/>
                </a:ext>
              </a:extLst>
            </p:cNvPr>
            <p:cNvSpPr/>
            <p:nvPr/>
          </p:nvSpPr>
          <p:spPr>
            <a:xfrm>
              <a:off x="7543800" y="2001814"/>
              <a:ext cx="787400" cy="520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extBox 10">
            <a:extLst>
              <a:ext uri="{FF2B5EF4-FFF2-40B4-BE49-F238E27FC236}">
                <a16:creationId xmlns:a16="http://schemas.microsoft.com/office/drawing/2014/main" xmlns="" id="{1C8E81D6-A598-4569-BA15-DE5E996661F5}"/>
              </a:ext>
            </a:extLst>
          </p:cNvPr>
          <p:cNvSpPr txBox="1"/>
          <p:nvPr/>
        </p:nvSpPr>
        <p:spPr>
          <a:xfrm>
            <a:off x="825002" y="626240"/>
            <a:ext cx="7851188" cy="1600438"/>
          </a:xfrm>
          <a:prstGeom prst="rect">
            <a:avLst/>
          </a:prstGeom>
          <a:noFill/>
        </p:spPr>
        <p:txBody>
          <a:bodyPr wrap="none" rtlCol="0">
            <a:spAutoFit/>
          </a:bodyPr>
          <a:lstStyle/>
          <a:p>
            <a:r>
              <a:rPr lang="en-US" altLang="zh-CN" sz="4000" dirty="0"/>
              <a:t>Forecasting</a:t>
            </a:r>
          </a:p>
          <a:p>
            <a:r>
              <a:rPr lang="en-US" altLang="zh-CN" dirty="0"/>
              <a:t> of </a:t>
            </a:r>
          </a:p>
          <a:p>
            <a:r>
              <a:rPr lang="en-US" altLang="zh-CN" sz="3600" dirty="0"/>
              <a:t>Nanoparticles</a:t>
            </a:r>
            <a:r>
              <a:rPr lang="en-US" altLang="zh-CN" dirty="0"/>
              <a:t> from 2004 to 2018 in </a:t>
            </a:r>
            <a:r>
              <a:rPr lang="en-US" altLang="zh-CN" sz="4000" dirty="0"/>
              <a:t>Google Search</a:t>
            </a:r>
            <a:endParaRPr lang="zh-CN" altLang="en-US" sz="3000" dirty="0"/>
          </a:p>
        </p:txBody>
      </p:sp>
    </p:spTree>
    <p:extLst>
      <p:ext uri="{BB962C8B-B14F-4D97-AF65-F5344CB8AC3E}">
        <p14:creationId xmlns:p14="http://schemas.microsoft.com/office/powerpoint/2010/main" val="19303478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xmlns="" id="{8B7F1E89-B8BC-4B33-B7CC-0662019A31BC}"/>
              </a:ext>
            </a:extLst>
          </p:cNvPr>
          <p:cNvGrpSpPr/>
          <p:nvPr/>
        </p:nvGrpSpPr>
        <p:grpSpPr>
          <a:xfrm>
            <a:off x="-114300" y="1743919"/>
            <a:ext cx="9144000" cy="4355719"/>
            <a:chOff x="-114300" y="1743919"/>
            <a:chExt cx="9144000" cy="4355719"/>
          </a:xfrm>
        </p:grpSpPr>
        <p:grpSp>
          <p:nvGrpSpPr>
            <p:cNvPr id="9" name="Group 8">
              <a:extLst>
                <a:ext uri="{FF2B5EF4-FFF2-40B4-BE49-F238E27FC236}">
                  <a16:creationId xmlns:a16="http://schemas.microsoft.com/office/drawing/2014/main" xmlns="" id="{47A13C69-9E3F-4FB8-98D7-0DE20419790B}"/>
                </a:ext>
              </a:extLst>
            </p:cNvPr>
            <p:cNvGrpSpPr/>
            <p:nvPr/>
          </p:nvGrpSpPr>
          <p:grpSpPr>
            <a:xfrm>
              <a:off x="-114300" y="1743919"/>
              <a:ext cx="9144000" cy="4355719"/>
              <a:chOff x="0" y="1210519"/>
              <a:chExt cx="9144000" cy="4355719"/>
            </a:xfrm>
          </p:grpSpPr>
          <p:pic>
            <p:nvPicPr>
              <p:cNvPr id="5" name="Picture 4" descr="A close up of a map&#10;&#10;Description automatically generated">
                <a:extLst>
                  <a:ext uri="{FF2B5EF4-FFF2-40B4-BE49-F238E27FC236}">
                    <a16:creationId xmlns:a16="http://schemas.microsoft.com/office/drawing/2014/main" xmlns="" id="{44DE49F3-B4CF-4A0B-A1E2-8C6F26E2D3AC}"/>
                  </a:ext>
                </a:extLst>
              </p:cNvPr>
              <p:cNvPicPr>
                <a:picLocks noChangeAspect="1"/>
              </p:cNvPicPr>
              <p:nvPr/>
            </p:nvPicPr>
            <p:blipFill rotWithShape="1">
              <a:blip r:embed="rId2">
                <a:extLst>
                  <a:ext uri="{28A0092B-C50C-407E-A947-70E740481C1C}">
                    <a14:useLocalDpi xmlns:a14="http://schemas.microsoft.com/office/drawing/2010/main" val="0"/>
                  </a:ext>
                </a:extLst>
              </a:blip>
              <a:srcRect l="6582" b="10848"/>
              <a:stretch/>
            </p:blipFill>
            <p:spPr>
              <a:xfrm>
                <a:off x="601884" y="1210519"/>
                <a:ext cx="8542116" cy="3955609"/>
              </a:xfrm>
              <a:prstGeom prst="rect">
                <a:avLst/>
              </a:prstGeom>
            </p:spPr>
          </p:pic>
          <p:sp>
            <p:nvSpPr>
              <p:cNvPr id="6" name="TextBox 5">
                <a:extLst>
                  <a:ext uri="{FF2B5EF4-FFF2-40B4-BE49-F238E27FC236}">
                    <a16:creationId xmlns:a16="http://schemas.microsoft.com/office/drawing/2014/main" xmlns="" id="{1D0740F4-AC46-41D9-8C45-931EAF65B95A}"/>
                  </a:ext>
                </a:extLst>
              </p:cNvPr>
              <p:cNvSpPr txBox="1"/>
              <p:nvPr/>
            </p:nvSpPr>
            <p:spPr>
              <a:xfrm>
                <a:off x="0" y="1611289"/>
                <a:ext cx="601884" cy="3338735"/>
              </a:xfrm>
              <a:prstGeom prst="rect">
                <a:avLst/>
              </a:prstGeom>
              <a:noFill/>
            </p:spPr>
            <p:txBody>
              <a:bodyPr wrap="square" rtlCol="0">
                <a:spAutoFit/>
              </a:bodyPr>
              <a:lstStyle/>
              <a:p>
                <a:pPr algn="r">
                  <a:lnSpc>
                    <a:spcPct val="200000"/>
                  </a:lnSpc>
                </a:pPr>
                <a:r>
                  <a:rPr lang="en-US" altLang="zh-CN" dirty="0"/>
                  <a:t>100</a:t>
                </a:r>
              </a:p>
              <a:p>
                <a:pPr algn="r">
                  <a:lnSpc>
                    <a:spcPct val="200000"/>
                  </a:lnSpc>
                </a:pPr>
                <a:r>
                  <a:rPr lang="en-US" altLang="zh-CN" dirty="0"/>
                  <a:t>90</a:t>
                </a:r>
              </a:p>
              <a:p>
                <a:pPr algn="r">
                  <a:lnSpc>
                    <a:spcPct val="200000"/>
                  </a:lnSpc>
                </a:pPr>
                <a:r>
                  <a:rPr lang="en-US" altLang="zh-CN" dirty="0"/>
                  <a:t>80</a:t>
                </a:r>
              </a:p>
              <a:p>
                <a:pPr algn="r">
                  <a:lnSpc>
                    <a:spcPct val="200000"/>
                  </a:lnSpc>
                </a:pPr>
                <a:r>
                  <a:rPr lang="en-US" altLang="zh-CN" dirty="0"/>
                  <a:t>70</a:t>
                </a:r>
              </a:p>
              <a:p>
                <a:pPr algn="r">
                  <a:lnSpc>
                    <a:spcPct val="200000"/>
                  </a:lnSpc>
                </a:pPr>
                <a:r>
                  <a:rPr lang="en-US" altLang="zh-CN" dirty="0"/>
                  <a:t>60</a:t>
                </a:r>
              </a:p>
              <a:p>
                <a:pPr algn="r">
                  <a:lnSpc>
                    <a:spcPct val="200000"/>
                  </a:lnSpc>
                </a:pPr>
                <a:r>
                  <a:rPr lang="en-US" altLang="zh-CN" dirty="0"/>
                  <a:t>50</a:t>
                </a:r>
                <a:endParaRPr lang="zh-CN" altLang="en-US" dirty="0"/>
              </a:p>
            </p:txBody>
          </p:sp>
          <p:sp>
            <p:nvSpPr>
              <p:cNvPr id="8" name="TextBox 7">
                <a:extLst>
                  <a:ext uri="{FF2B5EF4-FFF2-40B4-BE49-F238E27FC236}">
                    <a16:creationId xmlns:a16="http://schemas.microsoft.com/office/drawing/2014/main" xmlns="" id="{77EDC0B3-1E51-4FD0-8B15-E146196DC234}"/>
                  </a:ext>
                </a:extLst>
              </p:cNvPr>
              <p:cNvSpPr txBox="1"/>
              <p:nvPr/>
            </p:nvSpPr>
            <p:spPr>
              <a:xfrm>
                <a:off x="381000" y="5166128"/>
                <a:ext cx="8695963" cy="400110"/>
              </a:xfrm>
              <a:prstGeom prst="rect">
                <a:avLst/>
              </a:prstGeom>
              <a:noFill/>
            </p:spPr>
            <p:txBody>
              <a:bodyPr wrap="square" rtlCol="0">
                <a:spAutoFit/>
              </a:bodyPr>
              <a:lstStyle/>
              <a:p>
                <a:pPr algn="dist"/>
                <a:r>
                  <a:rPr lang="en-US" altLang="zh-CN" sz="2000" dirty="0"/>
                  <a:t>2014    2015    2016    2017    2018    2019 </a:t>
                </a:r>
                <a:endParaRPr lang="zh-CN" altLang="en-US" sz="2000" dirty="0"/>
              </a:p>
            </p:txBody>
          </p:sp>
        </p:grpSp>
        <p:sp>
          <p:nvSpPr>
            <p:cNvPr id="12" name="Rectangle 11">
              <a:extLst>
                <a:ext uri="{FF2B5EF4-FFF2-40B4-BE49-F238E27FC236}">
                  <a16:creationId xmlns:a16="http://schemas.microsoft.com/office/drawing/2014/main" xmlns="" id="{D39BEAE7-302C-4A38-B8CD-02159EC2A367}"/>
                </a:ext>
              </a:extLst>
            </p:cNvPr>
            <p:cNvSpPr/>
            <p:nvPr/>
          </p:nvSpPr>
          <p:spPr>
            <a:xfrm>
              <a:off x="7145116" y="2005831"/>
              <a:ext cx="601884" cy="520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TextBox 14">
            <a:extLst>
              <a:ext uri="{FF2B5EF4-FFF2-40B4-BE49-F238E27FC236}">
                <a16:creationId xmlns:a16="http://schemas.microsoft.com/office/drawing/2014/main" xmlns="" id="{8AC6ECEB-079E-4429-9594-85C034454221}"/>
              </a:ext>
            </a:extLst>
          </p:cNvPr>
          <p:cNvSpPr txBox="1"/>
          <p:nvPr/>
        </p:nvSpPr>
        <p:spPr>
          <a:xfrm>
            <a:off x="825002" y="626240"/>
            <a:ext cx="6217728" cy="1600438"/>
          </a:xfrm>
          <a:prstGeom prst="rect">
            <a:avLst/>
          </a:prstGeom>
          <a:noFill/>
        </p:spPr>
        <p:txBody>
          <a:bodyPr wrap="none" rtlCol="0">
            <a:spAutoFit/>
          </a:bodyPr>
          <a:lstStyle/>
          <a:p>
            <a:r>
              <a:rPr lang="en-US" altLang="zh-CN" sz="4000" dirty="0"/>
              <a:t>Trends</a:t>
            </a:r>
          </a:p>
          <a:p>
            <a:r>
              <a:rPr lang="en-US" altLang="zh-CN" dirty="0"/>
              <a:t> of </a:t>
            </a:r>
          </a:p>
          <a:p>
            <a:r>
              <a:rPr lang="en-US" altLang="zh-CN" sz="3600" dirty="0"/>
              <a:t>Bone</a:t>
            </a:r>
            <a:r>
              <a:rPr lang="en-US" altLang="zh-CN" dirty="0"/>
              <a:t> from 2004 to 2018 in </a:t>
            </a:r>
            <a:r>
              <a:rPr lang="en-US" altLang="zh-CN" sz="4000" dirty="0"/>
              <a:t>Google Search</a:t>
            </a:r>
            <a:endParaRPr lang="zh-CN" altLang="en-US" sz="3000" dirty="0"/>
          </a:p>
        </p:txBody>
      </p:sp>
    </p:spTree>
    <p:extLst>
      <p:ext uri="{BB962C8B-B14F-4D97-AF65-F5344CB8AC3E}">
        <p14:creationId xmlns:p14="http://schemas.microsoft.com/office/powerpoint/2010/main" val="18153694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F81731CC-F427-45DB-B394-653B75BFA4C9}"/>
              </a:ext>
            </a:extLst>
          </p:cNvPr>
          <p:cNvGrpSpPr/>
          <p:nvPr/>
        </p:nvGrpSpPr>
        <p:grpSpPr>
          <a:xfrm>
            <a:off x="-152400" y="1751232"/>
            <a:ext cx="9144000" cy="4324878"/>
            <a:chOff x="-152400" y="1751232"/>
            <a:chExt cx="9144000" cy="4324878"/>
          </a:xfrm>
        </p:grpSpPr>
        <p:grpSp>
          <p:nvGrpSpPr>
            <p:cNvPr id="6" name="Group 5">
              <a:extLst>
                <a:ext uri="{FF2B5EF4-FFF2-40B4-BE49-F238E27FC236}">
                  <a16:creationId xmlns:a16="http://schemas.microsoft.com/office/drawing/2014/main" xmlns="" id="{9D84EE4B-56B2-4A3E-AC4F-914C31A4A656}"/>
                </a:ext>
              </a:extLst>
            </p:cNvPr>
            <p:cNvGrpSpPr/>
            <p:nvPr/>
          </p:nvGrpSpPr>
          <p:grpSpPr>
            <a:xfrm>
              <a:off x="-152400" y="1751232"/>
              <a:ext cx="9144000" cy="4324878"/>
              <a:chOff x="0" y="1217832"/>
              <a:chExt cx="9144000" cy="4324878"/>
            </a:xfrm>
          </p:grpSpPr>
          <p:pic>
            <p:nvPicPr>
              <p:cNvPr id="3" name="Picture 2" descr="A close up of a logo&#10;&#10;Description automatically generated">
                <a:extLst>
                  <a:ext uri="{FF2B5EF4-FFF2-40B4-BE49-F238E27FC236}">
                    <a16:creationId xmlns:a16="http://schemas.microsoft.com/office/drawing/2014/main" xmlns="" id="{F9F77F46-701E-4584-BF74-F9C0D9CC3906}"/>
                  </a:ext>
                </a:extLst>
              </p:cNvPr>
              <p:cNvPicPr>
                <a:picLocks noChangeAspect="1"/>
              </p:cNvPicPr>
              <p:nvPr/>
            </p:nvPicPr>
            <p:blipFill rotWithShape="1">
              <a:blip r:embed="rId2">
                <a:extLst>
                  <a:ext uri="{28A0092B-C50C-407E-A947-70E740481C1C}">
                    <a14:useLocalDpi xmlns:a14="http://schemas.microsoft.com/office/drawing/2010/main" val="0"/>
                  </a:ext>
                </a:extLst>
              </a:blip>
              <a:srcRect l="6582" b="11252"/>
              <a:stretch/>
            </p:blipFill>
            <p:spPr>
              <a:xfrm>
                <a:off x="601884" y="1217832"/>
                <a:ext cx="8542116" cy="3924768"/>
              </a:xfrm>
              <a:prstGeom prst="rect">
                <a:avLst/>
              </a:prstGeom>
            </p:spPr>
          </p:pic>
          <p:sp>
            <p:nvSpPr>
              <p:cNvPr id="4" name="TextBox 3">
                <a:extLst>
                  <a:ext uri="{FF2B5EF4-FFF2-40B4-BE49-F238E27FC236}">
                    <a16:creationId xmlns:a16="http://schemas.microsoft.com/office/drawing/2014/main" xmlns="" id="{016227A5-CF47-44D7-BA28-8756034EA230}"/>
                  </a:ext>
                </a:extLst>
              </p:cNvPr>
              <p:cNvSpPr txBox="1"/>
              <p:nvPr/>
            </p:nvSpPr>
            <p:spPr>
              <a:xfrm>
                <a:off x="0" y="1392214"/>
                <a:ext cx="601884" cy="3750386"/>
              </a:xfrm>
              <a:prstGeom prst="rect">
                <a:avLst/>
              </a:prstGeom>
              <a:noFill/>
            </p:spPr>
            <p:txBody>
              <a:bodyPr wrap="square" rtlCol="0">
                <a:spAutoFit/>
              </a:bodyPr>
              <a:lstStyle/>
              <a:p>
                <a:pPr algn="r">
                  <a:lnSpc>
                    <a:spcPct val="250000"/>
                  </a:lnSpc>
                </a:pPr>
                <a:r>
                  <a:rPr lang="en-US" altLang="zh-CN" sz="1600" dirty="0"/>
                  <a:t>100</a:t>
                </a:r>
              </a:p>
              <a:p>
                <a:pPr algn="r">
                  <a:lnSpc>
                    <a:spcPct val="250000"/>
                  </a:lnSpc>
                </a:pPr>
                <a:r>
                  <a:rPr lang="en-US" altLang="zh-CN" sz="1600" dirty="0"/>
                  <a:t>90</a:t>
                </a:r>
              </a:p>
              <a:p>
                <a:pPr algn="r">
                  <a:lnSpc>
                    <a:spcPct val="250000"/>
                  </a:lnSpc>
                </a:pPr>
                <a:r>
                  <a:rPr lang="en-US" altLang="zh-CN" sz="1600" dirty="0"/>
                  <a:t>80</a:t>
                </a:r>
              </a:p>
              <a:p>
                <a:pPr algn="r">
                  <a:lnSpc>
                    <a:spcPct val="250000"/>
                  </a:lnSpc>
                </a:pPr>
                <a:r>
                  <a:rPr lang="en-US" altLang="zh-CN" sz="1600" dirty="0"/>
                  <a:t>70</a:t>
                </a:r>
              </a:p>
              <a:p>
                <a:pPr algn="r">
                  <a:lnSpc>
                    <a:spcPct val="250000"/>
                  </a:lnSpc>
                </a:pPr>
                <a:r>
                  <a:rPr lang="en-US" altLang="zh-CN" sz="1600" dirty="0"/>
                  <a:t>60</a:t>
                </a:r>
              </a:p>
              <a:p>
                <a:pPr algn="r">
                  <a:lnSpc>
                    <a:spcPct val="250000"/>
                  </a:lnSpc>
                </a:pPr>
                <a:r>
                  <a:rPr lang="en-US" altLang="zh-CN" sz="1600" dirty="0"/>
                  <a:t>50</a:t>
                </a:r>
                <a:endParaRPr lang="zh-CN" altLang="en-US" sz="1600" dirty="0"/>
              </a:p>
            </p:txBody>
          </p:sp>
          <p:sp>
            <p:nvSpPr>
              <p:cNvPr id="5" name="TextBox 4">
                <a:extLst>
                  <a:ext uri="{FF2B5EF4-FFF2-40B4-BE49-F238E27FC236}">
                    <a16:creationId xmlns:a16="http://schemas.microsoft.com/office/drawing/2014/main" xmlns="" id="{6CAF6E32-464D-408B-9D8A-65AB7F37DF98}"/>
                  </a:ext>
                </a:extLst>
              </p:cNvPr>
              <p:cNvSpPr txBox="1"/>
              <p:nvPr/>
            </p:nvSpPr>
            <p:spPr>
              <a:xfrm>
                <a:off x="601884" y="5142600"/>
                <a:ext cx="8360779" cy="400110"/>
              </a:xfrm>
              <a:prstGeom prst="rect">
                <a:avLst/>
              </a:prstGeom>
              <a:noFill/>
            </p:spPr>
            <p:txBody>
              <a:bodyPr wrap="square" rtlCol="0">
                <a:spAutoFit/>
              </a:bodyPr>
              <a:lstStyle/>
              <a:p>
                <a:pPr algn="dist"/>
                <a:r>
                  <a:rPr lang="en-US" altLang="zh-CN" sz="2000" dirty="0"/>
                  <a:t>2015      2016      2017      2018      2019 </a:t>
                </a:r>
                <a:endParaRPr lang="zh-CN" altLang="en-US" sz="2000" dirty="0"/>
              </a:p>
            </p:txBody>
          </p:sp>
        </p:grpSp>
        <p:sp>
          <p:nvSpPr>
            <p:cNvPr id="8" name="Rectangle 7">
              <a:extLst>
                <a:ext uri="{FF2B5EF4-FFF2-40B4-BE49-F238E27FC236}">
                  <a16:creationId xmlns:a16="http://schemas.microsoft.com/office/drawing/2014/main" xmlns="" id="{2A3224FA-F65C-4896-ADBC-106185047185}"/>
                </a:ext>
              </a:extLst>
            </p:cNvPr>
            <p:cNvSpPr/>
            <p:nvPr/>
          </p:nvSpPr>
          <p:spPr>
            <a:xfrm>
              <a:off x="7729316" y="2094731"/>
              <a:ext cx="601884" cy="520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9">
            <a:extLst>
              <a:ext uri="{FF2B5EF4-FFF2-40B4-BE49-F238E27FC236}">
                <a16:creationId xmlns:a16="http://schemas.microsoft.com/office/drawing/2014/main" xmlns="" id="{CA4B1AAD-252D-4581-AA94-D77D8965151D}"/>
              </a:ext>
            </a:extLst>
          </p:cNvPr>
          <p:cNvSpPr txBox="1"/>
          <p:nvPr/>
        </p:nvSpPr>
        <p:spPr>
          <a:xfrm>
            <a:off x="825002" y="626240"/>
            <a:ext cx="6217728" cy="1600438"/>
          </a:xfrm>
          <a:prstGeom prst="rect">
            <a:avLst/>
          </a:prstGeom>
          <a:noFill/>
        </p:spPr>
        <p:txBody>
          <a:bodyPr wrap="none" rtlCol="0">
            <a:spAutoFit/>
          </a:bodyPr>
          <a:lstStyle/>
          <a:p>
            <a:r>
              <a:rPr lang="en-US" altLang="zh-CN" sz="4000" dirty="0"/>
              <a:t>Forecasting</a:t>
            </a:r>
          </a:p>
          <a:p>
            <a:r>
              <a:rPr lang="en-US" altLang="zh-CN" dirty="0"/>
              <a:t> of </a:t>
            </a:r>
          </a:p>
          <a:p>
            <a:r>
              <a:rPr lang="en-US" altLang="zh-CN" sz="3600" dirty="0"/>
              <a:t>Bone</a:t>
            </a:r>
            <a:r>
              <a:rPr lang="en-US" altLang="zh-CN" dirty="0"/>
              <a:t> from 2004 to 2018 in </a:t>
            </a:r>
            <a:r>
              <a:rPr lang="en-US" altLang="zh-CN" sz="4000" dirty="0"/>
              <a:t>Google Search</a:t>
            </a:r>
            <a:endParaRPr lang="zh-CN" altLang="en-US" sz="3000" dirty="0"/>
          </a:p>
        </p:txBody>
      </p:sp>
    </p:spTree>
    <p:extLst>
      <p:ext uri="{BB962C8B-B14F-4D97-AF65-F5344CB8AC3E}">
        <p14:creationId xmlns:p14="http://schemas.microsoft.com/office/powerpoint/2010/main" val="23588605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993F6CDA-ABED-4930-B791-77808ECEDC87}"/>
              </a:ext>
            </a:extLst>
          </p:cNvPr>
          <p:cNvGrpSpPr/>
          <p:nvPr/>
        </p:nvGrpSpPr>
        <p:grpSpPr>
          <a:xfrm>
            <a:off x="-127000" y="1702441"/>
            <a:ext cx="9118600" cy="4404732"/>
            <a:chOff x="-127000" y="1677041"/>
            <a:chExt cx="9118600" cy="4404732"/>
          </a:xfrm>
        </p:grpSpPr>
        <p:grpSp>
          <p:nvGrpSpPr>
            <p:cNvPr id="6" name="Group 5">
              <a:extLst>
                <a:ext uri="{FF2B5EF4-FFF2-40B4-BE49-F238E27FC236}">
                  <a16:creationId xmlns:a16="http://schemas.microsoft.com/office/drawing/2014/main" xmlns="" id="{30DAC1C0-5DB7-4B89-A5E6-AACA6AA509B0}"/>
                </a:ext>
              </a:extLst>
            </p:cNvPr>
            <p:cNvGrpSpPr/>
            <p:nvPr/>
          </p:nvGrpSpPr>
          <p:grpSpPr>
            <a:xfrm>
              <a:off x="-127000" y="1677041"/>
              <a:ext cx="9118600" cy="4404732"/>
              <a:chOff x="25400" y="1219841"/>
              <a:chExt cx="9118600" cy="4404732"/>
            </a:xfrm>
          </p:grpSpPr>
          <p:pic>
            <p:nvPicPr>
              <p:cNvPr id="3" name="Picture 2" descr="A screenshot of a cell phone screen with text&#10;&#10;Description automatically generated">
                <a:extLst>
                  <a:ext uri="{FF2B5EF4-FFF2-40B4-BE49-F238E27FC236}">
                    <a16:creationId xmlns:a16="http://schemas.microsoft.com/office/drawing/2014/main" xmlns="" id="{57F5A69B-CB55-4E47-8B36-4B66F326F066}"/>
                  </a:ext>
                </a:extLst>
              </p:cNvPr>
              <p:cNvPicPr>
                <a:picLocks noChangeAspect="1"/>
              </p:cNvPicPr>
              <p:nvPr/>
            </p:nvPicPr>
            <p:blipFill rotWithShape="1">
              <a:blip r:embed="rId2">
                <a:extLst>
                  <a:ext uri="{28A0092B-C50C-407E-A947-70E740481C1C}">
                    <a14:useLocalDpi xmlns:a14="http://schemas.microsoft.com/office/drawing/2010/main" val="0"/>
                  </a:ext>
                </a:extLst>
              </a:blip>
              <a:srcRect l="6860" b="12058"/>
              <a:stretch/>
            </p:blipFill>
            <p:spPr>
              <a:xfrm>
                <a:off x="627284" y="1219841"/>
                <a:ext cx="8516716" cy="3885560"/>
              </a:xfrm>
              <a:prstGeom prst="rect">
                <a:avLst/>
              </a:prstGeom>
            </p:spPr>
          </p:pic>
          <p:sp>
            <p:nvSpPr>
              <p:cNvPr id="4" name="TextBox 3">
                <a:extLst>
                  <a:ext uri="{FF2B5EF4-FFF2-40B4-BE49-F238E27FC236}">
                    <a16:creationId xmlns:a16="http://schemas.microsoft.com/office/drawing/2014/main" xmlns="" id="{55D3727F-B83E-44F0-8069-07079220314F}"/>
                  </a:ext>
                </a:extLst>
              </p:cNvPr>
              <p:cNvSpPr txBox="1"/>
              <p:nvPr/>
            </p:nvSpPr>
            <p:spPr>
              <a:xfrm>
                <a:off x="25400" y="1346840"/>
                <a:ext cx="601884" cy="3470437"/>
              </a:xfrm>
              <a:prstGeom prst="rect">
                <a:avLst/>
              </a:prstGeom>
              <a:noFill/>
            </p:spPr>
            <p:txBody>
              <a:bodyPr wrap="square" rtlCol="0">
                <a:spAutoFit/>
              </a:bodyPr>
              <a:lstStyle/>
              <a:p>
                <a:pPr algn="r">
                  <a:lnSpc>
                    <a:spcPct val="200000"/>
                  </a:lnSpc>
                </a:pPr>
                <a:r>
                  <a:rPr lang="en-US" altLang="zh-CN" sz="1600" dirty="0"/>
                  <a:t>125</a:t>
                </a:r>
              </a:p>
              <a:p>
                <a:pPr algn="r">
                  <a:lnSpc>
                    <a:spcPct val="200000"/>
                  </a:lnSpc>
                </a:pPr>
                <a:r>
                  <a:rPr lang="en-US" altLang="zh-CN" sz="1600" dirty="0"/>
                  <a:t>100</a:t>
                </a:r>
              </a:p>
              <a:p>
                <a:pPr algn="r">
                  <a:lnSpc>
                    <a:spcPct val="200000"/>
                  </a:lnSpc>
                </a:pPr>
                <a:r>
                  <a:rPr lang="en-US" altLang="zh-CN" sz="1600" dirty="0"/>
                  <a:t>75</a:t>
                </a:r>
              </a:p>
              <a:p>
                <a:pPr algn="r">
                  <a:lnSpc>
                    <a:spcPct val="200000"/>
                  </a:lnSpc>
                </a:pPr>
                <a:r>
                  <a:rPr lang="en-US" altLang="zh-CN" sz="1600" dirty="0"/>
                  <a:t>50</a:t>
                </a:r>
              </a:p>
              <a:p>
                <a:pPr algn="r">
                  <a:lnSpc>
                    <a:spcPct val="200000"/>
                  </a:lnSpc>
                </a:pPr>
                <a:r>
                  <a:rPr lang="en-US" altLang="zh-CN" sz="1600" dirty="0"/>
                  <a:t>25</a:t>
                </a:r>
              </a:p>
              <a:p>
                <a:pPr algn="r">
                  <a:lnSpc>
                    <a:spcPct val="200000"/>
                  </a:lnSpc>
                </a:pPr>
                <a:r>
                  <a:rPr lang="en-US" altLang="zh-CN" sz="1600" dirty="0"/>
                  <a:t>0</a:t>
                </a:r>
              </a:p>
              <a:p>
                <a:pPr algn="r">
                  <a:lnSpc>
                    <a:spcPct val="200000"/>
                  </a:lnSpc>
                </a:pPr>
                <a:r>
                  <a:rPr lang="en-US" altLang="zh-CN" sz="1600" dirty="0"/>
                  <a:t>-25</a:t>
                </a:r>
                <a:endParaRPr lang="zh-CN" altLang="en-US" sz="1600" dirty="0"/>
              </a:p>
            </p:txBody>
          </p:sp>
          <p:sp>
            <p:nvSpPr>
              <p:cNvPr id="5" name="TextBox 4">
                <a:extLst>
                  <a:ext uri="{FF2B5EF4-FFF2-40B4-BE49-F238E27FC236}">
                    <a16:creationId xmlns:a16="http://schemas.microsoft.com/office/drawing/2014/main" xmlns="" id="{6C633441-0663-491C-8DB2-B6B807E81388}"/>
                  </a:ext>
                </a:extLst>
              </p:cNvPr>
              <p:cNvSpPr txBox="1"/>
              <p:nvPr/>
            </p:nvSpPr>
            <p:spPr>
              <a:xfrm>
                <a:off x="1169847" y="5224463"/>
                <a:ext cx="7288353" cy="400110"/>
              </a:xfrm>
              <a:prstGeom prst="rect">
                <a:avLst/>
              </a:prstGeom>
              <a:noFill/>
            </p:spPr>
            <p:txBody>
              <a:bodyPr wrap="square" rtlCol="0">
                <a:spAutoFit/>
              </a:bodyPr>
              <a:lstStyle/>
              <a:p>
                <a:pPr algn="dist"/>
                <a:r>
                  <a:rPr lang="en-US" altLang="zh-CN" sz="2000" dirty="0"/>
                  <a:t>2009  2011  2013  2015  2017  2019  2021  2023</a:t>
                </a:r>
                <a:endParaRPr lang="zh-CN" altLang="en-US" sz="2000" dirty="0"/>
              </a:p>
            </p:txBody>
          </p:sp>
        </p:grpSp>
        <p:sp>
          <p:nvSpPr>
            <p:cNvPr id="8" name="Rectangle 7">
              <a:extLst>
                <a:ext uri="{FF2B5EF4-FFF2-40B4-BE49-F238E27FC236}">
                  <a16:creationId xmlns:a16="http://schemas.microsoft.com/office/drawing/2014/main" xmlns="" id="{6D223971-E559-479C-AE63-778445CDD5A5}"/>
                </a:ext>
              </a:extLst>
            </p:cNvPr>
            <p:cNvSpPr/>
            <p:nvPr/>
          </p:nvSpPr>
          <p:spPr>
            <a:xfrm>
              <a:off x="7856316" y="1804040"/>
              <a:ext cx="601884" cy="520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extBox 10">
            <a:extLst>
              <a:ext uri="{FF2B5EF4-FFF2-40B4-BE49-F238E27FC236}">
                <a16:creationId xmlns:a16="http://schemas.microsoft.com/office/drawing/2014/main" xmlns="" id="{7A447375-0F0B-4415-8538-CFFB436AE13E}"/>
              </a:ext>
            </a:extLst>
          </p:cNvPr>
          <p:cNvSpPr txBox="1"/>
          <p:nvPr/>
        </p:nvSpPr>
        <p:spPr>
          <a:xfrm>
            <a:off x="825002" y="626240"/>
            <a:ext cx="7955063" cy="1600438"/>
          </a:xfrm>
          <a:prstGeom prst="rect">
            <a:avLst/>
          </a:prstGeom>
          <a:noFill/>
        </p:spPr>
        <p:txBody>
          <a:bodyPr wrap="none" rtlCol="0">
            <a:spAutoFit/>
          </a:bodyPr>
          <a:lstStyle/>
          <a:p>
            <a:r>
              <a:rPr lang="en-US" altLang="zh-CN" sz="4000" dirty="0"/>
              <a:t>Forecasting</a:t>
            </a:r>
          </a:p>
          <a:p>
            <a:r>
              <a:rPr lang="en-US" altLang="zh-CN" dirty="0"/>
              <a:t> of </a:t>
            </a:r>
          </a:p>
          <a:p>
            <a:r>
              <a:rPr lang="en-US" altLang="zh-CN" sz="3600" dirty="0"/>
              <a:t>Nanoparticle</a:t>
            </a:r>
            <a:r>
              <a:rPr lang="en-US" altLang="zh-CN" dirty="0"/>
              <a:t> from 2004 to 2018 in </a:t>
            </a:r>
            <a:r>
              <a:rPr lang="en-US" altLang="zh-CN" sz="4000" dirty="0"/>
              <a:t>YouTube Search</a:t>
            </a:r>
            <a:endParaRPr lang="zh-CN" altLang="en-US" sz="3000" dirty="0"/>
          </a:p>
        </p:txBody>
      </p:sp>
    </p:spTree>
    <p:extLst>
      <p:ext uri="{BB962C8B-B14F-4D97-AF65-F5344CB8AC3E}">
        <p14:creationId xmlns:p14="http://schemas.microsoft.com/office/powerpoint/2010/main" val="21343940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BE790762-A658-4163-A0D5-DE41518125BB}"/>
              </a:ext>
            </a:extLst>
          </p:cNvPr>
          <p:cNvGrpSpPr/>
          <p:nvPr/>
        </p:nvGrpSpPr>
        <p:grpSpPr>
          <a:xfrm>
            <a:off x="-127000" y="1718235"/>
            <a:ext cx="9144000" cy="4425549"/>
            <a:chOff x="-127000" y="1718235"/>
            <a:chExt cx="9144000" cy="4425549"/>
          </a:xfrm>
        </p:grpSpPr>
        <p:grpSp>
          <p:nvGrpSpPr>
            <p:cNvPr id="6" name="Group 5">
              <a:extLst>
                <a:ext uri="{FF2B5EF4-FFF2-40B4-BE49-F238E27FC236}">
                  <a16:creationId xmlns:a16="http://schemas.microsoft.com/office/drawing/2014/main" xmlns="" id="{930D908F-93C2-46C2-A825-47156BCE1929}"/>
                </a:ext>
              </a:extLst>
            </p:cNvPr>
            <p:cNvGrpSpPr/>
            <p:nvPr/>
          </p:nvGrpSpPr>
          <p:grpSpPr>
            <a:xfrm>
              <a:off x="-127000" y="1718235"/>
              <a:ext cx="9144000" cy="4425549"/>
              <a:chOff x="0" y="1210235"/>
              <a:chExt cx="9144000" cy="4425549"/>
            </a:xfrm>
          </p:grpSpPr>
          <p:pic>
            <p:nvPicPr>
              <p:cNvPr id="3" name="Picture 2" descr="A close up of a map&#10;&#10;Description automatically generated">
                <a:extLst>
                  <a:ext uri="{FF2B5EF4-FFF2-40B4-BE49-F238E27FC236}">
                    <a16:creationId xmlns:a16="http://schemas.microsoft.com/office/drawing/2014/main" xmlns="" id="{01B29F00-35B4-43E3-9CF6-8CE3E020FD0C}"/>
                  </a:ext>
                </a:extLst>
              </p:cNvPr>
              <p:cNvPicPr>
                <a:picLocks noChangeAspect="1"/>
              </p:cNvPicPr>
              <p:nvPr/>
            </p:nvPicPr>
            <p:blipFill rotWithShape="1">
              <a:blip r:embed="rId2">
                <a:extLst>
                  <a:ext uri="{28A0092B-C50C-407E-A947-70E740481C1C}">
                    <a14:useLocalDpi xmlns:a14="http://schemas.microsoft.com/office/drawing/2010/main" val="0"/>
                  </a:ext>
                </a:extLst>
              </a:blip>
              <a:srcRect l="7500" b="9287"/>
              <a:stretch/>
            </p:blipFill>
            <p:spPr>
              <a:xfrm>
                <a:off x="685800" y="1210235"/>
                <a:ext cx="8458200" cy="4025439"/>
              </a:xfrm>
              <a:prstGeom prst="rect">
                <a:avLst/>
              </a:prstGeom>
            </p:spPr>
          </p:pic>
          <p:sp>
            <p:nvSpPr>
              <p:cNvPr id="4" name="TextBox 3">
                <a:extLst>
                  <a:ext uri="{FF2B5EF4-FFF2-40B4-BE49-F238E27FC236}">
                    <a16:creationId xmlns:a16="http://schemas.microsoft.com/office/drawing/2014/main" xmlns="" id="{1D21BF3F-6703-48DF-9CB2-1570F88A530C}"/>
                  </a:ext>
                </a:extLst>
              </p:cNvPr>
              <p:cNvSpPr txBox="1"/>
              <p:nvPr/>
            </p:nvSpPr>
            <p:spPr>
              <a:xfrm>
                <a:off x="0" y="1528681"/>
                <a:ext cx="601884" cy="3442609"/>
              </a:xfrm>
              <a:prstGeom prst="rect">
                <a:avLst/>
              </a:prstGeom>
              <a:noFill/>
            </p:spPr>
            <p:txBody>
              <a:bodyPr wrap="square" rtlCol="0">
                <a:spAutoFit/>
              </a:bodyPr>
              <a:lstStyle/>
              <a:p>
                <a:pPr algn="r">
                  <a:lnSpc>
                    <a:spcPct val="250000"/>
                  </a:lnSpc>
                </a:pPr>
                <a:r>
                  <a:rPr lang="en-US" altLang="zh-CN" dirty="0"/>
                  <a:t>150</a:t>
                </a:r>
              </a:p>
              <a:p>
                <a:pPr algn="r">
                  <a:lnSpc>
                    <a:spcPct val="250000"/>
                  </a:lnSpc>
                </a:pPr>
                <a:r>
                  <a:rPr lang="en-US" altLang="zh-CN" dirty="0"/>
                  <a:t>100</a:t>
                </a:r>
              </a:p>
              <a:p>
                <a:pPr algn="r">
                  <a:lnSpc>
                    <a:spcPct val="250000"/>
                  </a:lnSpc>
                </a:pPr>
                <a:r>
                  <a:rPr lang="en-US" altLang="zh-CN" dirty="0"/>
                  <a:t>50</a:t>
                </a:r>
              </a:p>
              <a:p>
                <a:pPr algn="r">
                  <a:lnSpc>
                    <a:spcPct val="250000"/>
                  </a:lnSpc>
                </a:pPr>
                <a:r>
                  <a:rPr lang="en-US" altLang="zh-CN" dirty="0"/>
                  <a:t>0</a:t>
                </a:r>
              </a:p>
              <a:p>
                <a:pPr algn="r">
                  <a:lnSpc>
                    <a:spcPct val="250000"/>
                  </a:lnSpc>
                </a:pPr>
                <a:r>
                  <a:rPr lang="en-US" altLang="zh-CN" dirty="0"/>
                  <a:t>-50</a:t>
                </a:r>
              </a:p>
            </p:txBody>
          </p:sp>
          <p:sp>
            <p:nvSpPr>
              <p:cNvPr id="5" name="TextBox 4">
                <a:extLst>
                  <a:ext uri="{FF2B5EF4-FFF2-40B4-BE49-F238E27FC236}">
                    <a16:creationId xmlns:a16="http://schemas.microsoft.com/office/drawing/2014/main" xmlns="" id="{E12043B3-2642-4073-8F20-D79EB48CBF2F}"/>
                  </a:ext>
                </a:extLst>
              </p:cNvPr>
              <p:cNvSpPr txBox="1"/>
              <p:nvPr/>
            </p:nvSpPr>
            <p:spPr>
              <a:xfrm>
                <a:off x="1169847" y="5235674"/>
                <a:ext cx="7288353" cy="400110"/>
              </a:xfrm>
              <a:prstGeom prst="rect">
                <a:avLst/>
              </a:prstGeom>
              <a:noFill/>
            </p:spPr>
            <p:txBody>
              <a:bodyPr wrap="square" rtlCol="0">
                <a:spAutoFit/>
              </a:bodyPr>
              <a:lstStyle/>
              <a:p>
                <a:pPr algn="dist"/>
                <a:r>
                  <a:rPr lang="en-US" altLang="zh-CN" sz="2000" dirty="0"/>
                  <a:t>2009  2011  2013  2015  2017  2019  2021  2023</a:t>
                </a:r>
                <a:endParaRPr lang="zh-CN" altLang="en-US" sz="2000" dirty="0"/>
              </a:p>
            </p:txBody>
          </p:sp>
        </p:grpSp>
        <p:sp>
          <p:nvSpPr>
            <p:cNvPr id="8" name="Rectangle 7">
              <a:extLst>
                <a:ext uri="{FF2B5EF4-FFF2-40B4-BE49-F238E27FC236}">
                  <a16:creationId xmlns:a16="http://schemas.microsoft.com/office/drawing/2014/main" xmlns="" id="{334E7247-3E38-4234-8971-E6F5B49943C2}"/>
                </a:ext>
              </a:extLst>
            </p:cNvPr>
            <p:cNvSpPr/>
            <p:nvPr/>
          </p:nvSpPr>
          <p:spPr>
            <a:xfrm>
              <a:off x="7856316" y="2036681"/>
              <a:ext cx="601884" cy="520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extBox 10">
            <a:extLst>
              <a:ext uri="{FF2B5EF4-FFF2-40B4-BE49-F238E27FC236}">
                <a16:creationId xmlns:a16="http://schemas.microsoft.com/office/drawing/2014/main" xmlns="" id="{82E248FD-07EB-4226-92B3-5CC4EDD16472}"/>
              </a:ext>
            </a:extLst>
          </p:cNvPr>
          <p:cNvSpPr txBox="1"/>
          <p:nvPr/>
        </p:nvSpPr>
        <p:spPr>
          <a:xfrm>
            <a:off x="825002" y="626240"/>
            <a:ext cx="6501845" cy="1600438"/>
          </a:xfrm>
          <a:prstGeom prst="rect">
            <a:avLst/>
          </a:prstGeom>
          <a:noFill/>
        </p:spPr>
        <p:txBody>
          <a:bodyPr wrap="none" rtlCol="0">
            <a:spAutoFit/>
          </a:bodyPr>
          <a:lstStyle/>
          <a:p>
            <a:r>
              <a:rPr lang="en-US" altLang="zh-CN" sz="4000" dirty="0"/>
              <a:t>Forecasting</a:t>
            </a:r>
          </a:p>
          <a:p>
            <a:r>
              <a:rPr lang="en-US" altLang="zh-CN" dirty="0"/>
              <a:t> of </a:t>
            </a:r>
          </a:p>
          <a:p>
            <a:r>
              <a:rPr lang="en-US" altLang="zh-CN" sz="3600" dirty="0"/>
              <a:t>Bone</a:t>
            </a:r>
            <a:r>
              <a:rPr lang="en-US" altLang="zh-CN" dirty="0"/>
              <a:t> from 2004 to 2018 in </a:t>
            </a:r>
            <a:r>
              <a:rPr lang="en-US" altLang="zh-CN" sz="4000" dirty="0"/>
              <a:t>YouTube Search</a:t>
            </a:r>
            <a:endParaRPr lang="zh-CN" altLang="en-US" sz="3000" dirty="0"/>
          </a:p>
        </p:txBody>
      </p:sp>
    </p:spTree>
    <p:extLst>
      <p:ext uri="{BB962C8B-B14F-4D97-AF65-F5344CB8AC3E}">
        <p14:creationId xmlns:p14="http://schemas.microsoft.com/office/powerpoint/2010/main" val="36658095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668917015"/>
              </p:ext>
            </p:extLst>
          </p:nvPr>
        </p:nvGraphicFramePr>
        <p:xfrm>
          <a:off x="255181" y="2215252"/>
          <a:ext cx="4139074" cy="2713566"/>
        </p:xfrm>
        <a:graphic>
          <a:graphicData uri="http://schemas.openxmlformats.org/drawingml/2006/table">
            <a:tbl>
              <a:tblPr firstRow="1" bandRow="1">
                <a:tableStyleId>{9D7B26C5-4107-4FEC-AEDC-1716B250A1EF}</a:tableStyleId>
              </a:tblPr>
              <a:tblGrid>
                <a:gridCol w="1336993">
                  <a:extLst>
                    <a:ext uri="{9D8B030D-6E8A-4147-A177-3AD203B41FA5}">
                      <a16:colId xmlns:a16="http://schemas.microsoft.com/office/drawing/2014/main" xmlns="" val="20000"/>
                    </a:ext>
                  </a:extLst>
                </a:gridCol>
                <a:gridCol w="1226249">
                  <a:extLst>
                    <a:ext uri="{9D8B030D-6E8A-4147-A177-3AD203B41FA5}">
                      <a16:colId xmlns:a16="http://schemas.microsoft.com/office/drawing/2014/main" xmlns="" val="20001"/>
                    </a:ext>
                  </a:extLst>
                </a:gridCol>
                <a:gridCol w="1575832">
                  <a:extLst>
                    <a:ext uri="{9D8B030D-6E8A-4147-A177-3AD203B41FA5}">
                      <a16:colId xmlns:a16="http://schemas.microsoft.com/office/drawing/2014/main" xmlns="" val="20002"/>
                    </a:ext>
                  </a:extLst>
                </a:gridCol>
              </a:tblGrid>
              <a:tr h="872066">
                <a:tc>
                  <a:txBody>
                    <a:bodyPr/>
                    <a:lstStyle/>
                    <a:p>
                      <a:r>
                        <a:rPr lang="en-US" altLang="zh-CN" sz="2000" dirty="0"/>
                        <a:t>Stable</a:t>
                      </a:r>
                      <a:endParaRPr lang="en-US" sz="2000" dirty="0"/>
                    </a:p>
                  </a:txBody>
                  <a:tcPr/>
                </a:tc>
                <a:tc>
                  <a:txBody>
                    <a:bodyPr/>
                    <a:lstStyle/>
                    <a:p>
                      <a:r>
                        <a:rPr lang="en-US" altLang="zh-CN" sz="2000" dirty="0"/>
                        <a:t>Emerging</a:t>
                      </a:r>
                      <a:endParaRPr lang="en-US" sz="2000" dirty="0"/>
                    </a:p>
                  </a:txBody>
                  <a:tcPr/>
                </a:tc>
                <a:tc>
                  <a:txBody>
                    <a:bodyPr/>
                    <a:lstStyle/>
                    <a:p>
                      <a:r>
                        <a:rPr lang="en-US" altLang="zh-CN" sz="2000" dirty="0"/>
                        <a:t>Shrinking</a:t>
                      </a:r>
                      <a:endParaRPr lang="en-US" sz="2000" dirty="0"/>
                    </a:p>
                  </a:txBody>
                  <a:tcPr/>
                </a:tc>
                <a:extLst>
                  <a:ext uri="{0D108BD9-81ED-4DB2-BD59-A6C34878D82A}">
                    <a16:rowId xmlns:a16="http://schemas.microsoft.com/office/drawing/2014/main" xmlns="" val="10000"/>
                  </a:ext>
                </a:extLst>
              </a:tr>
              <a:tr h="1841500">
                <a:tc>
                  <a:txBody>
                    <a:bodyPr/>
                    <a:lstStyle/>
                    <a:p>
                      <a:r>
                        <a:rPr lang="en-US" altLang="zh-CN" dirty="0"/>
                        <a:t>Scaffold</a:t>
                      </a:r>
                    </a:p>
                    <a:p>
                      <a:endParaRPr lang="en-US" dirty="0"/>
                    </a:p>
                    <a:p>
                      <a:r>
                        <a:rPr lang="en-US" altLang="zh-CN" dirty="0"/>
                        <a:t>Tissue</a:t>
                      </a:r>
                      <a:r>
                        <a:rPr lang="zh-CN" altLang="en-US" dirty="0"/>
                        <a:t> </a:t>
                      </a:r>
                      <a:endParaRPr lang="en-US" altLang="zh-CN" dirty="0"/>
                    </a:p>
                    <a:p>
                      <a:r>
                        <a:rPr lang="en-US" altLang="zh-CN" dirty="0"/>
                        <a:t>Engineering</a:t>
                      </a:r>
                      <a:endParaRPr lang="en-US" dirty="0"/>
                    </a:p>
                  </a:txBody>
                  <a:tcPr/>
                </a:tc>
                <a:tc>
                  <a:txBody>
                    <a:bodyPr/>
                    <a:lstStyle/>
                    <a:p>
                      <a:r>
                        <a:rPr lang="en-US" altLang="zh-CN" dirty="0"/>
                        <a:t>Adhesion</a:t>
                      </a:r>
                    </a:p>
                    <a:p>
                      <a:endParaRPr lang="en-US" dirty="0"/>
                    </a:p>
                    <a:p>
                      <a:r>
                        <a:rPr lang="en-US" altLang="zh-CN" dirty="0"/>
                        <a:t>Polymer</a:t>
                      </a:r>
                    </a:p>
                    <a:p>
                      <a:endParaRPr lang="en-US" dirty="0"/>
                    </a:p>
                    <a:p>
                      <a:r>
                        <a:rPr lang="en-US" altLang="zh-CN" dirty="0"/>
                        <a:t>Bone</a:t>
                      </a:r>
                      <a:endParaRPr lang="en-US" dirty="0"/>
                    </a:p>
                  </a:txBody>
                  <a:tcPr/>
                </a:tc>
                <a:tc>
                  <a:txBody>
                    <a:bodyPr/>
                    <a:lstStyle/>
                    <a:p>
                      <a:r>
                        <a:rPr lang="en-US" altLang="zh-CN" dirty="0"/>
                        <a:t>Microstructure</a:t>
                      </a:r>
                    </a:p>
                    <a:p>
                      <a:r>
                        <a:rPr lang="en-US" altLang="zh-CN" dirty="0" smtClean="0"/>
                        <a:t>Regeneration</a:t>
                      </a:r>
                      <a:endParaRPr lang="en-US" altLang="zh-CN" dirty="0"/>
                    </a:p>
                    <a:p>
                      <a:r>
                        <a:rPr lang="en-US" altLang="zh-CN" dirty="0"/>
                        <a:t>Nanoparticles</a:t>
                      </a:r>
                    </a:p>
                    <a:p>
                      <a:r>
                        <a:rPr lang="en-US" altLang="zh-CN" dirty="0"/>
                        <a:t>Hydrogel</a:t>
                      </a:r>
                    </a:p>
                    <a:p>
                      <a:r>
                        <a:rPr lang="en-US" altLang="zh-CN" dirty="0"/>
                        <a:t>Chitosan</a:t>
                      </a:r>
                      <a:endParaRPr lang="en-US" dirty="0"/>
                    </a:p>
                  </a:txBody>
                  <a:tcPr/>
                </a:tc>
                <a:extLst>
                  <a:ext uri="{0D108BD9-81ED-4DB2-BD59-A6C34878D82A}">
                    <a16:rowId xmlns:a16="http://schemas.microsoft.com/office/drawing/2014/main" xmlns="" val="10001"/>
                  </a:ext>
                </a:extLst>
              </a:tr>
            </a:tbl>
          </a:graphicData>
        </a:graphic>
      </p:graphicFrame>
      <p:sp>
        <p:nvSpPr>
          <p:cNvPr id="3" name="Rectangle 2"/>
          <p:cNvSpPr/>
          <p:nvPr/>
        </p:nvSpPr>
        <p:spPr>
          <a:xfrm>
            <a:off x="426539" y="1322623"/>
            <a:ext cx="2954911" cy="523220"/>
          </a:xfrm>
          <a:prstGeom prst="rect">
            <a:avLst/>
          </a:prstGeom>
        </p:spPr>
        <p:txBody>
          <a:bodyPr wrap="none">
            <a:spAutoFit/>
          </a:bodyPr>
          <a:lstStyle/>
          <a:p>
            <a:r>
              <a:rPr lang="en-US" altLang="zh-CN" sz="2800" dirty="0"/>
              <a:t>1</a:t>
            </a:r>
            <a:r>
              <a:rPr lang="zh-CN" altLang="en-US" sz="2800" dirty="0"/>
              <a:t> </a:t>
            </a:r>
            <a:r>
              <a:rPr lang="en-US" altLang="zh-CN" sz="2800" dirty="0"/>
              <a:t>Years</a:t>
            </a:r>
            <a:r>
              <a:rPr lang="zh-CN" altLang="en-US" sz="2800" dirty="0"/>
              <a:t> </a:t>
            </a:r>
            <a:r>
              <a:rPr lang="en-US" altLang="zh-CN" sz="2800" dirty="0"/>
              <a:t>Forecasting</a:t>
            </a:r>
          </a:p>
        </p:txBody>
      </p:sp>
      <p:sp>
        <p:nvSpPr>
          <p:cNvPr id="4" name="Rectangle 3"/>
          <p:cNvSpPr/>
          <p:nvPr/>
        </p:nvSpPr>
        <p:spPr>
          <a:xfrm>
            <a:off x="426539" y="446835"/>
            <a:ext cx="7199407" cy="646331"/>
          </a:xfrm>
          <a:prstGeom prst="rect">
            <a:avLst/>
          </a:prstGeom>
        </p:spPr>
        <p:txBody>
          <a:bodyPr wrap="none">
            <a:spAutoFit/>
          </a:bodyPr>
          <a:lstStyle/>
          <a:p>
            <a:pPr>
              <a:buClr>
                <a:schemeClr val="dk1"/>
              </a:buClr>
              <a:buSzPts val="2000"/>
            </a:pPr>
            <a:r>
              <a:rPr lang="en-US" altLang="zh-CN" sz="3600" b="1" dirty="0">
                <a:latin typeface="Sharp Sans No1 Semibold" pitchFamily="50" charset="0"/>
                <a:ea typeface="Sharp Sans No1 Semibold" pitchFamily="50" charset="0"/>
                <a:cs typeface="Sharp Sans No1 Semibold" pitchFamily="50" charset="0"/>
                <a:sym typeface="Arial"/>
              </a:rPr>
              <a:t>Conclusion</a:t>
            </a:r>
            <a:r>
              <a:rPr lang="zh-CN" altLang="en-US" sz="2800" b="1" dirty="0">
                <a:latin typeface="Sharp Sans No1 Semibold" pitchFamily="50" charset="0"/>
                <a:ea typeface="Sharp Sans No1 Semibold" pitchFamily="50" charset="0"/>
                <a:cs typeface="Sharp Sans No1 Semibold" pitchFamily="50" charset="0"/>
                <a:sym typeface="Arial"/>
              </a:rPr>
              <a:t> </a:t>
            </a:r>
            <a:r>
              <a:rPr lang="en-US" altLang="zh-CN" sz="2800" b="1" dirty="0">
                <a:latin typeface="Sharp Sans No1 Semibold" pitchFamily="50" charset="0"/>
                <a:ea typeface="Sharp Sans No1 Semibold" pitchFamily="50" charset="0"/>
                <a:cs typeface="Sharp Sans No1 Semibold" pitchFamily="50" charset="0"/>
                <a:sym typeface="Arial"/>
              </a:rPr>
              <a:t>of</a:t>
            </a:r>
            <a:r>
              <a:rPr lang="zh-CN" altLang="en-US" sz="2800" b="1" dirty="0">
                <a:latin typeface="Sharp Sans No1 Semibold" pitchFamily="50" charset="0"/>
                <a:ea typeface="Sharp Sans No1 Semibold" pitchFamily="50" charset="0"/>
                <a:cs typeface="Sharp Sans No1 Semibold" pitchFamily="50" charset="0"/>
                <a:sym typeface="Arial"/>
              </a:rPr>
              <a:t> </a:t>
            </a:r>
            <a:r>
              <a:rPr lang="en-US" sz="2800" b="1" dirty="0">
                <a:latin typeface="Sharp Sans No1 Semibold" pitchFamily="50" charset="0"/>
                <a:ea typeface="Sharp Sans No1 Semibold" pitchFamily="50" charset="0"/>
                <a:cs typeface="Sharp Sans No1 Semibold" pitchFamily="50" charset="0"/>
                <a:sym typeface="Arial"/>
              </a:rPr>
              <a:t>Time Series</a:t>
            </a:r>
            <a:r>
              <a:rPr lang="zh-CN" altLang="en-US" sz="2800" b="1" dirty="0">
                <a:latin typeface="Sharp Sans No1 Semibold" pitchFamily="50" charset="0"/>
                <a:ea typeface="Sharp Sans No1 Semibold" pitchFamily="50" charset="0"/>
                <a:cs typeface="Sharp Sans No1 Semibold" pitchFamily="50" charset="0"/>
                <a:sym typeface="Arial"/>
              </a:rPr>
              <a:t> </a:t>
            </a:r>
            <a:r>
              <a:rPr lang="en-US" altLang="zh-CN" sz="2800" b="1" dirty="0">
                <a:latin typeface="Sharp Sans No1 Semibold" pitchFamily="50" charset="0"/>
                <a:ea typeface="Sharp Sans No1 Semibold" pitchFamily="50" charset="0"/>
                <a:cs typeface="Sharp Sans No1 Semibold" pitchFamily="50" charset="0"/>
                <a:sym typeface="Arial"/>
              </a:rPr>
              <a:t>Model | </a:t>
            </a:r>
            <a:r>
              <a:rPr lang="en-US" altLang="zh-CN" sz="3600" b="1" dirty="0">
                <a:latin typeface="Sharp Sans No1 Semibold" pitchFamily="50" charset="0"/>
                <a:ea typeface="Sharp Sans No1 Semibold" pitchFamily="50" charset="0"/>
                <a:cs typeface="Sharp Sans No1 Semibold" pitchFamily="50" charset="0"/>
                <a:sym typeface="Arial"/>
              </a:rPr>
              <a:t>Google</a:t>
            </a:r>
            <a:endParaRPr lang="en-US" sz="2800" b="1" dirty="0">
              <a:latin typeface="Sharp Sans No1 Semibold" pitchFamily="50" charset="0"/>
              <a:ea typeface="Sharp Sans No1 Semibold" pitchFamily="50" charset="0"/>
              <a:cs typeface="Sharp Sans No1 Semibold" pitchFamily="50" charset="0"/>
              <a:sym typeface="Arial"/>
            </a:endParaRPr>
          </a:p>
        </p:txBody>
      </p:sp>
      <p:sp>
        <p:nvSpPr>
          <p:cNvPr id="5" name="Rectangle 4"/>
          <p:cNvSpPr/>
          <p:nvPr/>
        </p:nvSpPr>
        <p:spPr>
          <a:xfrm>
            <a:off x="4859867" y="1330178"/>
            <a:ext cx="2954911" cy="523220"/>
          </a:xfrm>
          <a:prstGeom prst="rect">
            <a:avLst/>
          </a:prstGeom>
        </p:spPr>
        <p:txBody>
          <a:bodyPr wrap="none">
            <a:spAutoFit/>
          </a:bodyPr>
          <a:lstStyle/>
          <a:p>
            <a:r>
              <a:rPr lang="en-US" altLang="zh-CN" sz="2800" dirty="0"/>
              <a:t>5</a:t>
            </a:r>
            <a:r>
              <a:rPr lang="zh-CN" altLang="en-US" sz="2800" dirty="0"/>
              <a:t> </a:t>
            </a:r>
            <a:r>
              <a:rPr lang="en-US" altLang="zh-CN" sz="2800" dirty="0"/>
              <a:t>Years</a:t>
            </a:r>
            <a:r>
              <a:rPr lang="zh-CN" altLang="en-US" sz="2800" dirty="0"/>
              <a:t> </a:t>
            </a:r>
            <a:r>
              <a:rPr lang="en-US" altLang="zh-CN" sz="2800" dirty="0"/>
              <a:t>Forecasting</a:t>
            </a:r>
          </a:p>
        </p:txBody>
      </p:sp>
      <p:graphicFrame>
        <p:nvGraphicFramePr>
          <p:cNvPr id="7" name="Table 6"/>
          <p:cNvGraphicFramePr>
            <a:graphicFrameLocks noGrp="1"/>
          </p:cNvGraphicFramePr>
          <p:nvPr>
            <p:extLst>
              <p:ext uri="{D42A27DB-BD31-4B8C-83A1-F6EECF244321}">
                <p14:modId xmlns:p14="http://schemas.microsoft.com/office/powerpoint/2010/main" val="1313620316"/>
              </p:ext>
            </p:extLst>
          </p:nvPr>
        </p:nvGraphicFramePr>
        <p:xfrm>
          <a:off x="4671016" y="2213413"/>
          <a:ext cx="4341092" cy="2715405"/>
        </p:xfrm>
        <a:graphic>
          <a:graphicData uri="http://schemas.openxmlformats.org/drawingml/2006/table">
            <a:tbl>
              <a:tblPr firstRow="1" bandRow="1">
                <a:tableStyleId>{9D7B26C5-4107-4FEC-AEDC-1716B250A1EF}</a:tableStyleId>
              </a:tblPr>
              <a:tblGrid>
                <a:gridCol w="1477074">
                  <a:extLst>
                    <a:ext uri="{9D8B030D-6E8A-4147-A177-3AD203B41FA5}">
                      <a16:colId xmlns:a16="http://schemas.microsoft.com/office/drawing/2014/main" xmlns="" val="20000"/>
                    </a:ext>
                  </a:extLst>
                </a:gridCol>
                <a:gridCol w="1226249">
                  <a:extLst>
                    <a:ext uri="{9D8B030D-6E8A-4147-A177-3AD203B41FA5}">
                      <a16:colId xmlns:a16="http://schemas.microsoft.com/office/drawing/2014/main" xmlns="" val="20001"/>
                    </a:ext>
                  </a:extLst>
                </a:gridCol>
                <a:gridCol w="1637769">
                  <a:extLst>
                    <a:ext uri="{9D8B030D-6E8A-4147-A177-3AD203B41FA5}">
                      <a16:colId xmlns:a16="http://schemas.microsoft.com/office/drawing/2014/main" xmlns="" val="20002"/>
                    </a:ext>
                  </a:extLst>
                </a:gridCol>
              </a:tblGrid>
              <a:tr h="747173">
                <a:tc>
                  <a:txBody>
                    <a:bodyPr/>
                    <a:lstStyle/>
                    <a:p>
                      <a:r>
                        <a:rPr lang="en-US" altLang="zh-CN" sz="2000" dirty="0"/>
                        <a:t>Stable</a:t>
                      </a:r>
                      <a:endParaRPr lang="en-US" sz="2000" dirty="0"/>
                    </a:p>
                  </a:txBody>
                  <a:tcPr/>
                </a:tc>
                <a:tc>
                  <a:txBody>
                    <a:bodyPr/>
                    <a:lstStyle/>
                    <a:p>
                      <a:r>
                        <a:rPr lang="en-US" altLang="zh-CN" sz="2000" dirty="0"/>
                        <a:t>Emerging</a:t>
                      </a:r>
                      <a:endParaRPr lang="en-US" sz="2000" dirty="0"/>
                    </a:p>
                  </a:txBody>
                  <a:tcPr/>
                </a:tc>
                <a:tc>
                  <a:txBody>
                    <a:bodyPr/>
                    <a:lstStyle/>
                    <a:p>
                      <a:r>
                        <a:rPr lang="en-US" altLang="zh-CN" sz="2000" dirty="0"/>
                        <a:t>Shrinking</a:t>
                      </a:r>
                      <a:endParaRPr lang="en-US" sz="2000" dirty="0"/>
                    </a:p>
                  </a:txBody>
                  <a:tcPr/>
                </a:tc>
                <a:extLst>
                  <a:ext uri="{0D108BD9-81ED-4DB2-BD59-A6C34878D82A}">
                    <a16:rowId xmlns:a16="http://schemas.microsoft.com/office/drawing/2014/main" xmlns="" val="10000"/>
                  </a:ext>
                </a:extLst>
              </a:tr>
              <a:tr h="1968232">
                <a:tc>
                  <a:txBody>
                    <a:bodyPr/>
                    <a:lstStyle/>
                    <a:p>
                      <a:r>
                        <a:rPr lang="en-US" altLang="zh-CN" dirty="0" smtClean="0"/>
                        <a:t>Polymer</a:t>
                      </a:r>
                      <a:endParaRPr lang="en-US" altLang="zh-CN" dirty="0"/>
                    </a:p>
                    <a:p>
                      <a:r>
                        <a:rPr lang="en-US" altLang="zh-CN" dirty="0" smtClean="0"/>
                        <a:t>Regeneration</a:t>
                      </a:r>
                      <a:endParaRPr lang="en-US" altLang="zh-CN" dirty="0"/>
                    </a:p>
                    <a:p>
                      <a:r>
                        <a:rPr lang="en-US" altLang="zh-CN" dirty="0" smtClean="0"/>
                        <a:t>Hydrogel</a:t>
                      </a:r>
                      <a:endParaRPr lang="en-US" dirty="0"/>
                    </a:p>
                    <a:p>
                      <a:r>
                        <a:rPr lang="en-US" altLang="zh-CN" dirty="0" smtClean="0"/>
                        <a:t>Chitosan</a:t>
                      </a:r>
                      <a:endParaRPr lang="en-US" dirty="0"/>
                    </a:p>
                    <a:p>
                      <a:r>
                        <a:rPr lang="en-US" altLang="zh-CN" dirty="0" smtClean="0"/>
                        <a:t>Adhesion</a:t>
                      </a:r>
                      <a:endParaRPr lang="en-US" dirty="0"/>
                    </a:p>
                  </a:txBody>
                  <a:tcPr/>
                </a:tc>
                <a:tc>
                  <a:txBody>
                    <a:bodyPr/>
                    <a:lstStyle/>
                    <a:p>
                      <a:r>
                        <a:rPr lang="en-US" altLang="zh-CN" dirty="0"/>
                        <a:t>Bone</a:t>
                      </a:r>
                      <a:endParaRPr lang="en-US" dirty="0"/>
                    </a:p>
                  </a:txBody>
                  <a:tcPr/>
                </a:tc>
                <a:tc>
                  <a:txBody>
                    <a:bodyPr/>
                    <a:lstStyle/>
                    <a:p>
                      <a:r>
                        <a:rPr lang="en-US" altLang="zh-CN" dirty="0"/>
                        <a:t>Microstructure</a:t>
                      </a:r>
                    </a:p>
                    <a:p>
                      <a:r>
                        <a:rPr lang="en-US" altLang="zh-CN" dirty="0" smtClean="0"/>
                        <a:t>Nanoparticles</a:t>
                      </a:r>
                      <a:endParaRPr lang="en-US" dirty="0"/>
                    </a:p>
                    <a:p>
                      <a:r>
                        <a:rPr lang="en-US" altLang="zh-CN" dirty="0"/>
                        <a:t>Tissue</a:t>
                      </a:r>
                      <a:r>
                        <a:rPr lang="zh-CN" altLang="en-US" dirty="0"/>
                        <a:t> </a:t>
                      </a:r>
                      <a:r>
                        <a:rPr lang="en-US" altLang="zh-CN" dirty="0" smtClean="0"/>
                        <a:t>engineering</a:t>
                      </a:r>
                      <a:endParaRPr lang="en-US" altLang="zh-CN" dirty="0"/>
                    </a:p>
                    <a:p>
                      <a:r>
                        <a:rPr lang="en-US" altLang="zh-CN" dirty="0"/>
                        <a:t>Scaffold</a:t>
                      </a:r>
                    </a:p>
                    <a:p>
                      <a:endParaRPr lang="en-US"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4162172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6539" y="1322623"/>
            <a:ext cx="2954911" cy="523220"/>
          </a:xfrm>
          <a:prstGeom prst="rect">
            <a:avLst/>
          </a:prstGeom>
        </p:spPr>
        <p:txBody>
          <a:bodyPr wrap="none">
            <a:spAutoFit/>
          </a:bodyPr>
          <a:lstStyle/>
          <a:p>
            <a:r>
              <a:rPr lang="en-US" altLang="zh-CN" sz="2800" dirty="0"/>
              <a:t>1</a:t>
            </a:r>
            <a:r>
              <a:rPr lang="zh-CN" altLang="en-US" sz="2800" dirty="0"/>
              <a:t> </a:t>
            </a:r>
            <a:r>
              <a:rPr lang="en-US" altLang="zh-CN" sz="2800" dirty="0"/>
              <a:t>Years</a:t>
            </a:r>
            <a:r>
              <a:rPr lang="zh-CN" altLang="en-US" sz="2800" dirty="0"/>
              <a:t> </a:t>
            </a:r>
            <a:r>
              <a:rPr lang="en-US" altLang="zh-CN" sz="2800" dirty="0"/>
              <a:t>Forecasting</a:t>
            </a:r>
          </a:p>
        </p:txBody>
      </p:sp>
      <p:sp>
        <p:nvSpPr>
          <p:cNvPr id="4" name="Rectangle 3"/>
          <p:cNvSpPr/>
          <p:nvPr/>
        </p:nvSpPr>
        <p:spPr>
          <a:xfrm>
            <a:off x="426539" y="446835"/>
            <a:ext cx="7526099" cy="646331"/>
          </a:xfrm>
          <a:prstGeom prst="rect">
            <a:avLst/>
          </a:prstGeom>
        </p:spPr>
        <p:txBody>
          <a:bodyPr wrap="none">
            <a:spAutoFit/>
          </a:bodyPr>
          <a:lstStyle/>
          <a:p>
            <a:pPr defTabSz="114300">
              <a:buClr>
                <a:schemeClr val="dk1"/>
              </a:buClr>
              <a:buSzPts val="2000"/>
            </a:pPr>
            <a:r>
              <a:rPr lang="en-US" altLang="zh-CN" sz="3600" b="1" dirty="0">
                <a:latin typeface="Sharp Sans No1 Semibold" pitchFamily="50" charset="0"/>
                <a:ea typeface="Sharp Sans No1 Semibold" pitchFamily="50" charset="0"/>
                <a:cs typeface="Sharp Sans No1 Semibold" pitchFamily="50" charset="0"/>
                <a:sym typeface="Arial"/>
              </a:rPr>
              <a:t>Conclusion</a:t>
            </a:r>
            <a:r>
              <a:rPr lang="zh-CN" altLang="en-US" sz="3600" b="1" dirty="0">
                <a:latin typeface="Sharp Sans No1 Semibold" pitchFamily="50" charset="0"/>
                <a:ea typeface="Sharp Sans No1 Semibold" pitchFamily="50" charset="0"/>
                <a:cs typeface="Sharp Sans No1 Semibold" pitchFamily="50" charset="0"/>
                <a:sym typeface="Arial"/>
              </a:rPr>
              <a:t> </a:t>
            </a:r>
            <a:r>
              <a:rPr lang="en-US" altLang="zh-CN" sz="2800" b="1" dirty="0">
                <a:latin typeface="Sharp Sans No1 Semibold" pitchFamily="50" charset="0"/>
                <a:ea typeface="Sharp Sans No1 Semibold" pitchFamily="50" charset="0"/>
                <a:cs typeface="Sharp Sans No1 Semibold" pitchFamily="50" charset="0"/>
                <a:sym typeface="Arial"/>
              </a:rPr>
              <a:t>of</a:t>
            </a:r>
            <a:r>
              <a:rPr lang="zh-CN" altLang="en-US" sz="2800" b="1" dirty="0">
                <a:latin typeface="Sharp Sans No1 Semibold" pitchFamily="50" charset="0"/>
                <a:ea typeface="Sharp Sans No1 Semibold" pitchFamily="50" charset="0"/>
                <a:cs typeface="Sharp Sans No1 Semibold" pitchFamily="50" charset="0"/>
                <a:sym typeface="Arial"/>
              </a:rPr>
              <a:t> </a:t>
            </a:r>
            <a:r>
              <a:rPr lang="en-US" altLang="zh-CN" sz="2800" b="1" dirty="0">
                <a:latin typeface="Sharp Sans No1 Semibold" pitchFamily="50" charset="0"/>
                <a:ea typeface="Sharp Sans No1 Semibold" pitchFamily="50" charset="0"/>
                <a:cs typeface="Sharp Sans No1 Semibold" pitchFamily="50" charset="0"/>
                <a:sym typeface="Arial"/>
              </a:rPr>
              <a:t>Time Series</a:t>
            </a:r>
            <a:r>
              <a:rPr lang="zh-CN" altLang="en-US" sz="2800" b="1" dirty="0">
                <a:latin typeface="Sharp Sans No1 Semibold" pitchFamily="50" charset="0"/>
                <a:ea typeface="Sharp Sans No1 Semibold" pitchFamily="50" charset="0"/>
                <a:cs typeface="Sharp Sans No1 Semibold" pitchFamily="50" charset="0"/>
                <a:sym typeface="Arial"/>
              </a:rPr>
              <a:t> </a:t>
            </a:r>
            <a:r>
              <a:rPr lang="en-US" altLang="zh-CN" sz="2800" b="1" dirty="0">
                <a:latin typeface="Sharp Sans No1 Semibold" pitchFamily="50" charset="0"/>
                <a:ea typeface="Sharp Sans No1 Semibold" pitchFamily="50" charset="0"/>
                <a:cs typeface="Sharp Sans No1 Semibold" pitchFamily="50" charset="0"/>
                <a:sym typeface="Arial"/>
              </a:rPr>
              <a:t>Model </a:t>
            </a:r>
            <a:r>
              <a:rPr lang="en-US" altLang="zh-CN" sz="3600" b="1" dirty="0">
                <a:latin typeface="Sharp Sans No1 Semibold" pitchFamily="50" charset="0"/>
                <a:ea typeface="Sharp Sans No1 Semibold" pitchFamily="50" charset="0"/>
                <a:cs typeface="Sharp Sans No1 Semibold" pitchFamily="50" charset="0"/>
                <a:sym typeface="Arial"/>
              </a:rPr>
              <a:t>| YouTube</a:t>
            </a:r>
          </a:p>
        </p:txBody>
      </p:sp>
      <p:sp>
        <p:nvSpPr>
          <p:cNvPr id="5" name="Rectangle 4"/>
          <p:cNvSpPr/>
          <p:nvPr/>
        </p:nvSpPr>
        <p:spPr>
          <a:xfrm>
            <a:off x="4859867" y="1330178"/>
            <a:ext cx="2954911" cy="523220"/>
          </a:xfrm>
          <a:prstGeom prst="rect">
            <a:avLst/>
          </a:prstGeom>
        </p:spPr>
        <p:txBody>
          <a:bodyPr wrap="none">
            <a:spAutoFit/>
          </a:bodyPr>
          <a:lstStyle/>
          <a:p>
            <a:r>
              <a:rPr lang="en-US" altLang="zh-CN" sz="2800" dirty="0"/>
              <a:t>5</a:t>
            </a:r>
            <a:r>
              <a:rPr lang="zh-CN" altLang="en-US" sz="2800" dirty="0"/>
              <a:t> </a:t>
            </a:r>
            <a:r>
              <a:rPr lang="en-US" altLang="zh-CN" sz="2800" dirty="0"/>
              <a:t>Years</a:t>
            </a:r>
            <a:r>
              <a:rPr lang="zh-CN" altLang="en-US" sz="2800" dirty="0"/>
              <a:t> </a:t>
            </a:r>
            <a:r>
              <a:rPr lang="en-US" altLang="zh-CN" sz="2800" dirty="0"/>
              <a:t>Forecasting</a:t>
            </a:r>
          </a:p>
        </p:txBody>
      </p:sp>
      <p:graphicFrame>
        <p:nvGraphicFramePr>
          <p:cNvPr id="8" name="Table 7">
            <a:extLst>
              <a:ext uri="{FF2B5EF4-FFF2-40B4-BE49-F238E27FC236}">
                <a16:creationId xmlns:a16="http://schemas.microsoft.com/office/drawing/2014/main" xmlns="" id="{A6BCCFAF-2C09-47E0-871C-E7FD8ADE852B}"/>
              </a:ext>
            </a:extLst>
          </p:cNvPr>
          <p:cNvGraphicFramePr>
            <a:graphicFrameLocks noGrp="1"/>
          </p:cNvGraphicFramePr>
          <p:nvPr>
            <p:extLst>
              <p:ext uri="{D42A27DB-BD31-4B8C-83A1-F6EECF244321}">
                <p14:modId xmlns:p14="http://schemas.microsoft.com/office/powerpoint/2010/main" val="470053400"/>
              </p:ext>
            </p:extLst>
          </p:nvPr>
        </p:nvGraphicFramePr>
        <p:xfrm>
          <a:off x="256418" y="2225667"/>
          <a:ext cx="4142876" cy="3298152"/>
        </p:xfrm>
        <a:graphic>
          <a:graphicData uri="http://schemas.openxmlformats.org/drawingml/2006/table">
            <a:tbl>
              <a:tblPr firstRow="1" bandRow="1">
                <a:tableStyleId>{9D7B26C5-4107-4FEC-AEDC-1716B250A1EF}</a:tableStyleId>
              </a:tblPr>
              <a:tblGrid>
                <a:gridCol w="1168286">
                  <a:extLst>
                    <a:ext uri="{9D8B030D-6E8A-4147-A177-3AD203B41FA5}">
                      <a16:colId xmlns:a16="http://schemas.microsoft.com/office/drawing/2014/main" xmlns="" val="20000"/>
                    </a:ext>
                  </a:extLst>
                </a:gridCol>
                <a:gridCol w="1375627">
                  <a:extLst>
                    <a:ext uri="{9D8B030D-6E8A-4147-A177-3AD203B41FA5}">
                      <a16:colId xmlns:a16="http://schemas.microsoft.com/office/drawing/2014/main" xmlns="" val="20001"/>
                    </a:ext>
                  </a:extLst>
                </a:gridCol>
                <a:gridCol w="1598963">
                  <a:extLst>
                    <a:ext uri="{9D8B030D-6E8A-4147-A177-3AD203B41FA5}">
                      <a16:colId xmlns:a16="http://schemas.microsoft.com/office/drawing/2014/main" xmlns="" val="20002"/>
                    </a:ext>
                  </a:extLst>
                </a:gridCol>
              </a:tblGrid>
              <a:tr h="812930">
                <a:tc>
                  <a:txBody>
                    <a:bodyPr/>
                    <a:lstStyle/>
                    <a:p>
                      <a:r>
                        <a:rPr lang="en-US" altLang="zh-CN" sz="2000" dirty="0"/>
                        <a:t>Stable</a:t>
                      </a:r>
                      <a:endParaRPr lang="en-US" sz="2000" dirty="0"/>
                    </a:p>
                  </a:txBody>
                  <a:tcPr marL="81406" marR="81406" marT="40704" marB="40704"/>
                </a:tc>
                <a:tc>
                  <a:txBody>
                    <a:bodyPr/>
                    <a:lstStyle/>
                    <a:p>
                      <a:r>
                        <a:rPr lang="en-US" altLang="zh-CN" sz="2000" dirty="0"/>
                        <a:t>Emerging</a:t>
                      </a:r>
                      <a:endParaRPr lang="en-US" sz="2000" dirty="0"/>
                    </a:p>
                  </a:txBody>
                  <a:tcPr marL="81406" marR="81406" marT="40704" marB="40704"/>
                </a:tc>
                <a:tc>
                  <a:txBody>
                    <a:bodyPr/>
                    <a:lstStyle/>
                    <a:p>
                      <a:r>
                        <a:rPr lang="en-US" altLang="zh-CN" sz="2000" dirty="0"/>
                        <a:t>Shrinking</a:t>
                      </a:r>
                      <a:endParaRPr lang="en-US" sz="2000" dirty="0"/>
                    </a:p>
                  </a:txBody>
                  <a:tcPr marL="81406" marR="81406" marT="40704" marB="40704"/>
                </a:tc>
                <a:extLst>
                  <a:ext uri="{0D108BD9-81ED-4DB2-BD59-A6C34878D82A}">
                    <a16:rowId xmlns:a16="http://schemas.microsoft.com/office/drawing/2014/main" xmlns="" val="10000"/>
                  </a:ext>
                </a:extLst>
              </a:tr>
              <a:tr h="2485222">
                <a:tc>
                  <a:txBody>
                    <a:bodyPr/>
                    <a:lstStyle/>
                    <a:p>
                      <a:r>
                        <a:rPr lang="en-US" altLang="zh-CN" sz="1800" dirty="0"/>
                        <a:t>Scaffold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t>Chitosan</a:t>
                      </a:r>
                      <a:endParaRPr lang="en-US" sz="1800" dirty="0"/>
                    </a:p>
                    <a:p>
                      <a:endParaRPr lang="en-US" altLang="zh-CN" sz="1800" dirty="0"/>
                    </a:p>
                  </a:txBody>
                  <a:tcPr marL="81406" marR="81406" marT="40704" marB="40704"/>
                </a:tc>
                <a:tc>
                  <a:txBody>
                    <a:bodyPr/>
                    <a:lstStyle/>
                    <a:p>
                      <a:r>
                        <a:rPr lang="en-US" altLang="zh-CN" sz="1800" dirty="0"/>
                        <a:t>Bone</a:t>
                      </a:r>
                      <a:endParaRPr lang="en-US" sz="1800" dirty="0"/>
                    </a:p>
                  </a:txBody>
                  <a:tcPr marL="81406" marR="81406" marT="40704" marB="40704"/>
                </a:tc>
                <a:tc>
                  <a:txBody>
                    <a:bodyPr/>
                    <a:lstStyle/>
                    <a:p>
                      <a:r>
                        <a:rPr lang="en-US" altLang="zh-CN" sz="1800" dirty="0"/>
                        <a:t>Microstructure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t>Adhesion</a:t>
                      </a:r>
                      <a:endParaRPr lang="en-US" sz="1800" dirty="0"/>
                    </a:p>
                    <a:p>
                      <a:r>
                        <a:rPr lang="en-US" altLang="zh-CN" sz="1800" dirty="0"/>
                        <a:t>Polymer</a:t>
                      </a:r>
                      <a:endParaRPr lang="en-US" sz="1800" dirty="0"/>
                    </a:p>
                    <a:p>
                      <a:r>
                        <a:rPr lang="en-US" altLang="zh-CN" sz="1800" dirty="0"/>
                        <a:t>Tissue</a:t>
                      </a:r>
                      <a:r>
                        <a:rPr lang="zh-CN" altLang="en-US" sz="1800" dirty="0"/>
                        <a:t> </a:t>
                      </a:r>
                      <a:endParaRPr lang="en-US" altLang="zh-CN" sz="1800" dirty="0"/>
                    </a:p>
                    <a:p>
                      <a:r>
                        <a:rPr lang="en-US" altLang="zh-CN" sz="1800" dirty="0"/>
                        <a:t>Engineering</a:t>
                      </a:r>
                      <a:endParaRPr lang="en-US" sz="1800" dirty="0"/>
                    </a:p>
                    <a:p>
                      <a:r>
                        <a:rPr lang="en-US" altLang="zh-CN" sz="1800" dirty="0"/>
                        <a:t>Regeneration</a:t>
                      </a:r>
                    </a:p>
                    <a:p>
                      <a:r>
                        <a:rPr lang="en-US" altLang="zh-CN" sz="1800" dirty="0"/>
                        <a:t>Nanoparticles</a:t>
                      </a:r>
                    </a:p>
                    <a:p>
                      <a:r>
                        <a:rPr lang="en-US" altLang="zh-CN" sz="1800" dirty="0"/>
                        <a:t>Hydrogel</a:t>
                      </a:r>
                    </a:p>
                  </a:txBody>
                  <a:tcPr marL="81406" marR="81406" marT="40704" marB="40704"/>
                </a:tc>
                <a:extLst>
                  <a:ext uri="{0D108BD9-81ED-4DB2-BD59-A6C34878D82A}">
                    <a16:rowId xmlns:a16="http://schemas.microsoft.com/office/drawing/2014/main" xmlns="" val="10001"/>
                  </a:ext>
                </a:extLst>
              </a:tr>
            </a:tbl>
          </a:graphicData>
        </a:graphic>
      </p:graphicFrame>
      <p:graphicFrame>
        <p:nvGraphicFramePr>
          <p:cNvPr id="9" name="Table 8">
            <a:extLst>
              <a:ext uri="{FF2B5EF4-FFF2-40B4-BE49-F238E27FC236}">
                <a16:creationId xmlns:a16="http://schemas.microsoft.com/office/drawing/2014/main" xmlns="" id="{BFFC10A0-0BBD-4F4D-9E14-DBDC4EDCB59A}"/>
              </a:ext>
            </a:extLst>
          </p:cNvPr>
          <p:cNvGraphicFramePr>
            <a:graphicFrameLocks noGrp="1"/>
          </p:cNvGraphicFramePr>
          <p:nvPr>
            <p:extLst>
              <p:ext uri="{D42A27DB-BD31-4B8C-83A1-F6EECF244321}">
                <p14:modId xmlns:p14="http://schemas.microsoft.com/office/powerpoint/2010/main" val="1919445947"/>
              </p:ext>
            </p:extLst>
          </p:nvPr>
        </p:nvGraphicFramePr>
        <p:xfrm>
          <a:off x="4569416" y="2225667"/>
          <a:ext cx="4381690" cy="3298152"/>
        </p:xfrm>
        <a:graphic>
          <a:graphicData uri="http://schemas.openxmlformats.org/drawingml/2006/table">
            <a:tbl>
              <a:tblPr firstRow="1" bandRow="1">
                <a:tableStyleId>{9D7B26C5-4107-4FEC-AEDC-1716B250A1EF}</a:tableStyleId>
              </a:tblPr>
              <a:tblGrid>
                <a:gridCol w="1743962">
                  <a:extLst>
                    <a:ext uri="{9D8B030D-6E8A-4147-A177-3AD203B41FA5}">
                      <a16:colId xmlns:a16="http://schemas.microsoft.com/office/drawing/2014/main" xmlns="" val="20000"/>
                    </a:ext>
                  </a:extLst>
                </a:gridCol>
                <a:gridCol w="1457006">
                  <a:extLst>
                    <a:ext uri="{9D8B030D-6E8A-4147-A177-3AD203B41FA5}">
                      <a16:colId xmlns:a16="http://schemas.microsoft.com/office/drawing/2014/main" xmlns="" val="20001"/>
                    </a:ext>
                  </a:extLst>
                </a:gridCol>
                <a:gridCol w="1180722">
                  <a:extLst>
                    <a:ext uri="{9D8B030D-6E8A-4147-A177-3AD203B41FA5}">
                      <a16:colId xmlns:a16="http://schemas.microsoft.com/office/drawing/2014/main" xmlns="" val="20002"/>
                    </a:ext>
                  </a:extLst>
                </a:gridCol>
              </a:tblGrid>
              <a:tr h="747864">
                <a:tc>
                  <a:txBody>
                    <a:bodyPr/>
                    <a:lstStyle/>
                    <a:p>
                      <a:r>
                        <a:rPr lang="en-US" altLang="zh-CN" sz="2000" dirty="0"/>
                        <a:t>Stable</a:t>
                      </a:r>
                      <a:endParaRPr lang="en-US" sz="2000" dirty="0"/>
                    </a:p>
                  </a:txBody>
                  <a:tcPr marL="81406" marR="81406" marT="40704" marB="40704"/>
                </a:tc>
                <a:tc>
                  <a:txBody>
                    <a:bodyPr/>
                    <a:lstStyle/>
                    <a:p>
                      <a:r>
                        <a:rPr lang="en-US" altLang="zh-CN" sz="2000" dirty="0"/>
                        <a:t>Emerging</a:t>
                      </a:r>
                      <a:endParaRPr lang="en-US" sz="2000" dirty="0"/>
                    </a:p>
                  </a:txBody>
                  <a:tcPr marL="81406" marR="81406" marT="40704" marB="40704"/>
                </a:tc>
                <a:tc>
                  <a:txBody>
                    <a:bodyPr/>
                    <a:lstStyle/>
                    <a:p>
                      <a:r>
                        <a:rPr lang="en-US" altLang="zh-CN" sz="2000" dirty="0"/>
                        <a:t>Shrinking</a:t>
                      </a:r>
                      <a:endParaRPr lang="en-US" sz="2000" dirty="0"/>
                    </a:p>
                  </a:txBody>
                  <a:tcPr marL="81406" marR="81406" marT="40704" marB="40704"/>
                </a:tc>
                <a:extLst>
                  <a:ext uri="{0D108BD9-81ED-4DB2-BD59-A6C34878D82A}">
                    <a16:rowId xmlns:a16="http://schemas.microsoft.com/office/drawing/2014/main" xmlns="" val="10000"/>
                  </a:ext>
                </a:extLst>
              </a:tr>
              <a:tr h="2382795">
                <a:tc>
                  <a:txBody>
                    <a:bodyPr/>
                    <a:lstStyle/>
                    <a:p>
                      <a:r>
                        <a:rPr lang="en-US" altLang="zh-CN" sz="1800" dirty="0"/>
                        <a:t>Microstructure</a:t>
                      </a:r>
                    </a:p>
                    <a:p>
                      <a:r>
                        <a:rPr lang="en-US" altLang="zh-CN" sz="1800" dirty="0"/>
                        <a:t>Scaffold</a:t>
                      </a:r>
                    </a:p>
                    <a:p>
                      <a:r>
                        <a:rPr lang="en-US" altLang="zh-CN" sz="1800" dirty="0"/>
                        <a:t>Polymer</a:t>
                      </a:r>
                    </a:p>
                    <a:p>
                      <a:r>
                        <a:rPr lang="en-US" altLang="zh-CN" sz="1800" dirty="0"/>
                        <a:t>Tissue</a:t>
                      </a:r>
                      <a:r>
                        <a:rPr lang="zh-CN" altLang="en-US" sz="1800" dirty="0"/>
                        <a:t> </a:t>
                      </a:r>
                      <a:r>
                        <a:rPr lang="en-US" altLang="zh-CN" sz="1800" dirty="0"/>
                        <a:t>engineering</a:t>
                      </a:r>
                    </a:p>
                    <a:p>
                      <a:r>
                        <a:rPr lang="en-US" altLang="zh-CN" sz="1800" dirty="0"/>
                        <a:t>Nanoparticles</a:t>
                      </a:r>
                    </a:p>
                    <a:p>
                      <a:r>
                        <a:rPr lang="en-US" altLang="zh-CN" sz="1800" dirty="0"/>
                        <a:t>Hydrogel</a:t>
                      </a:r>
                    </a:p>
                    <a:p>
                      <a:r>
                        <a:rPr lang="en-US" altLang="zh-CN" sz="1800" dirty="0"/>
                        <a:t>Chitosan</a:t>
                      </a:r>
                    </a:p>
                    <a:p>
                      <a:r>
                        <a:rPr lang="en-US" altLang="zh-CN" sz="1800" dirty="0"/>
                        <a:t>Bone</a:t>
                      </a:r>
                      <a:endParaRPr lang="en-US" sz="1800" dirty="0"/>
                    </a:p>
                  </a:txBody>
                  <a:tcPr marL="81406" marR="81406" marT="40704" marB="40704"/>
                </a:tc>
                <a:tc>
                  <a:txBody>
                    <a:bodyPr/>
                    <a:lstStyle/>
                    <a:p>
                      <a:r>
                        <a:rPr lang="en-US" altLang="zh-CN" sz="1800" dirty="0"/>
                        <a:t>Regeneration</a:t>
                      </a:r>
                      <a:endParaRPr lang="en-US" sz="1800" dirty="0"/>
                    </a:p>
                  </a:txBody>
                  <a:tcPr marL="81406" marR="81406" marT="40704" marB="40704"/>
                </a:tc>
                <a:tc>
                  <a:txBody>
                    <a:bodyPr/>
                    <a:lstStyle/>
                    <a:p>
                      <a:r>
                        <a:rPr lang="en-US" altLang="zh-CN" sz="1800" dirty="0"/>
                        <a:t>Adhesion</a:t>
                      </a:r>
                      <a:endParaRPr lang="en-US" sz="1800" dirty="0"/>
                    </a:p>
                  </a:txBody>
                  <a:tcPr marL="81406" marR="81406" marT="40704" marB="40704"/>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6979737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âstevens institute of technology picturesâçå¾çæç´¢ç»æ">
            <a:extLst>
              <a:ext uri="{FF2B5EF4-FFF2-40B4-BE49-F238E27FC236}">
                <a16:creationId xmlns:a16="http://schemas.microsoft.com/office/drawing/2014/main" xmlns="" id="{BEF88020-322C-492D-8065-25E85D23E6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999" b="-1"/>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7B95825C-008D-405C-94E4-720021D2F92A}"/>
              </a:ext>
            </a:extLst>
          </p:cNvPr>
          <p:cNvSpPr/>
          <p:nvPr/>
        </p:nvSpPr>
        <p:spPr>
          <a:xfrm>
            <a:off x="0" y="-14997"/>
            <a:ext cx="9144000" cy="685800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1350">
              <a:solidFill>
                <a:prstClr val="white"/>
              </a:solidFill>
            </a:endParaRPr>
          </a:p>
        </p:txBody>
      </p:sp>
      <p:sp>
        <p:nvSpPr>
          <p:cNvPr id="4" name="TextBox 3">
            <a:extLst>
              <a:ext uri="{FF2B5EF4-FFF2-40B4-BE49-F238E27FC236}">
                <a16:creationId xmlns:a16="http://schemas.microsoft.com/office/drawing/2014/main" xmlns="" id="{5B598C07-922F-4647-B77A-851D454EC6B9}"/>
              </a:ext>
            </a:extLst>
          </p:cNvPr>
          <p:cNvSpPr txBox="1"/>
          <p:nvPr/>
        </p:nvSpPr>
        <p:spPr>
          <a:xfrm>
            <a:off x="850140" y="4046156"/>
            <a:ext cx="4418546" cy="707886"/>
          </a:xfrm>
          <a:prstGeom prst="rect">
            <a:avLst/>
          </a:prstGeom>
          <a:noFill/>
        </p:spPr>
        <p:txBody>
          <a:bodyPr wrap="square" rtlCol="0">
            <a:spAutoFit/>
          </a:bodyPr>
          <a:lstStyle/>
          <a:p>
            <a:pPr defTabSz="914340"/>
            <a:r>
              <a:rPr lang="en-US" altLang="zh-CN" sz="4000" b="1" dirty="0">
                <a:solidFill>
                  <a:prstClr val="white"/>
                </a:solidFill>
              </a:rPr>
              <a:t>Conclusion</a:t>
            </a:r>
          </a:p>
        </p:txBody>
      </p:sp>
      <p:sp>
        <p:nvSpPr>
          <p:cNvPr id="5" name="Oval 4">
            <a:extLst>
              <a:ext uri="{FF2B5EF4-FFF2-40B4-BE49-F238E27FC236}">
                <a16:creationId xmlns:a16="http://schemas.microsoft.com/office/drawing/2014/main" xmlns="" id="{1EE422B4-A3F1-4FEE-9CD9-326AE80CA70A}"/>
              </a:ext>
            </a:extLst>
          </p:cNvPr>
          <p:cNvSpPr/>
          <p:nvPr/>
        </p:nvSpPr>
        <p:spPr>
          <a:xfrm>
            <a:off x="990099"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6" name="Oval 5">
            <a:extLst>
              <a:ext uri="{FF2B5EF4-FFF2-40B4-BE49-F238E27FC236}">
                <a16:creationId xmlns:a16="http://schemas.microsoft.com/office/drawing/2014/main" xmlns="" id="{48964B36-EC1E-4A73-9634-360AB9F8F3C9}"/>
              </a:ext>
            </a:extLst>
          </p:cNvPr>
          <p:cNvSpPr/>
          <p:nvPr/>
        </p:nvSpPr>
        <p:spPr>
          <a:xfrm>
            <a:off x="1290798"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7" name="Oval 6">
            <a:extLst>
              <a:ext uri="{FF2B5EF4-FFF2-40B4-BE49-F238E27FC236}">
                <a16:creationId xmlns:a16="http://schemas.microsoft.com/office/drawing/2014/main" xmlns="" id="{D3B6F079-CB30-49B5-9FC9-3C05097DCC26}"/>
              </a:ext>
            </a:extLst>
          </p:cNvPr>
          <p:cNvSpPr/>
          <p:nvPr/>
        </p:nvSpPr>
        <p:spPr>
          <a:xfrm>
            <a:off x="1591496"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8" name="Oval 7">
            <a:extLst>
              <a:ext uri="{FF2B5EF4-FFF2-40B4-BE49-F238E27FC236}">
                <a16:creationId xmlns:a16="http://schemas.microsoft.com/office/drawing/2014/main" xmlns="" id="{0553C547-2E09-4BF7-89BD-9C5DD9D61E3A}"/>
              </a:ext>
            </a:extLst>
          </p:cNvPr>
          <p:cNvSpPr/>
          <p:nvPr/>
        </p:nvSpPr>
        <p:spPr>
          <a:xfrm>
            <a:off x="1892195"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9" name="Oval 8">
            <a:extLst>
              <a:ext uri="{FF2B5EF4-FFF2-40B4-BE49-F238E27FC236}">
                <a16:creationId xmlns:a16="http://schemas.microsoft.com/office/drawing/2014/main" xmlns="" id="{EC8F105C-6BCA-42DF-BC55-C854F7D91B64}"/>
              </a:ext>
            </a:extLst>
          </p:cNvPr>
          <p:cNvSpPr/>
          <p:nvPr/>
        </p:nvSpPr>
        <p:spPr>
          <a:xfrm>
            <a:off x="2192893" y="4826612"/>
            <a:ext cx="117029" cy="117029"/>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Tree>
    <p:extLst>
      <p:ext uri="{BB962C8B-B14F-4D97-AF65-F5344CB8AC3E}">
        <p14:creationId xmlns:p14="http://schemas.microsoft.com/office/powerpoint/2010/main" val="8631844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BA9E422-91E9-415C-91EF-EF291B8AFE2A}"/>
              </a:ext>
            </a:extLst>
          </p:cNvPr>
          <p:cNvSpPr txBox="1"/>
          <p:nvPr/>
        </p:nvSpPr>
        <p:spPr>
          <a:xfrm>
            <a:off x="0" y="1675822"/>
            <a:ext cx="9101274" cy="2246769"/>
          </a:xfrm>
          <a:prstGeom prst="rect">
            <a:avLst/>
          </a:prstGeom>
          <a:noFill/>
        </p:spPr>
        <p:txBody>
          <a:bodyPr wrap="none" rtlCol="0">
            <a:spAutoFit/>
          </a:bodyPr>
          <a:lstStyle/>
          <a:p>
            <a:pPr marL="457200" indent="-457200">
              <a:buFont typeface="Arial" charset="0"/>
              <a:buChar char="•"/>
            </a:pPr>
            <a:r>
              <a:rPr lang="en-US" altLang="zh-CN" sz="2800" dirty="0"/>
              <a:t>Successfully validated the pervious team’s </a:t>
            </a:r>
            <a:r>
              <a:rPr lang="en-US" altLang="zh-CN" sz="2800" dirty="0" smtClean="0"/>
              <a:t>Research</a:t>
            </a:r>
          </a:p>
          <a:p>
            <a:pPr marL="457200" indent="-457200">
              <a:buFont typeface="Arial" charset="0"/>
              <a:buChar char="•"/>
            </a:pPr>
            <a:endParaRPr lang="en-US" altLang="zh-CN" sz="2800" dirty="0"/>
          </a:p>
          <a:p>
            <a:pPr marL="457200" indent="-457200">
              <a:buFont typeface="Arial" charset="0"/>
              <a:buChar char="•"/>
            </a:pPr>
            <a:r>
              <a:rPr lang="en-US" altLang="zh-CN" sz="2800" dirty="0"/>
              <a:t>Proved </a:t>
            </a:r>
            <a:r>
              <a:rPr lang="en-US" altLang="zh-CN" sz="2800" dirty="0" smtClean="0"/>
              <a:t>the</a:t>
            </a:r>
            <a:r>
              <a:rPr lang="zh-CN" altLang="en-US" sz="2800" dirty="0" smtClean="0"/>
              <a:t> </a:t>
            </a:r>
            <a:r>
              <a:rPr lang="en-US" altLang="zh-CN" sz="2800" dirty="0" smtClean="0"/>
              <a:t>effective </a:t>
            </a:r>
            <a:r>
              <a:rPr lang="en-US" altLang="zh-CN" sz="2800" dirty="0"/>
              <a:t>impact of social media in topic </a:t>
            </a:r>
            <a:r>
              <a:rPr lang="en-US" altLang="zh-CN" sz="2800" dirty="0" smtClean="0"/>
              <a:t>trends</a:t>
            </a:r>
          </a:p>
          <a:p>
            <a:pPr marL="457200" indent="-457200">
              <a:buFont typeface="Arial" charset="0"/>
              <a:buChar char="•"/>
            </a:pPr>
            <a:endParaRPr lang="en-US" altLang="zh-CN" sz="2800" dirty="0"/>
          </a:p>
          <a:p>
            <a:pPr marL="457200" indent="-457200">
              <a:buFont typeface="Arial" charset="0"/>
              <a:buChar char="•"/>
            </a:pPr>
            <a:r>
              <a:rPr lang="en-US" altLang="zh-CN" sz="2800" dirty="0"/>
              <a:t>Predicted the future topic </a:t>
            </a:r>
            <a:r>
              <a:rPr lang="en-US" altLang="zh-CN" sz="2800" dirty="0" smtClean="0"/>
              <a:t>trend</a:t>
            </a:r>
            <a:r>
              <a:rPr lang="zh-CN" altLang="en-US" sz="2800" dirty="0" smtClean="0"/>
              <a:t> </a:t>
            </a:r>
            <a:r>
              <a:rPr lang="en-US" altLang="zh-CN" sz="2800" dirty="0" smtClean="0"/>
              <a:t>based</a:t>
            </a:r>
            <a:r>
              <a:rPr lang="zh-CN" altLang="en-US" sz="2800" dirty="0" smtClean="0"/>
              <a:t> </a:t>
            </a:r>
            <a:r>
              <a:rPr lang="en-US" altLang="zh-CN" sz="2800" dirty="0" smtClean="0"/>
              <a:t>on</a:t>
            </a:r>
            <a:r>
              <a:rPr lang="zh-CN" altLang="en-US" sz="2800" dirty="0" smtClean="0"/>
              <a:t> </a:t>
            </a:r>
            <a:r>
              <a:rPr lang="en-US" altLang="zh-CN" sz="2800" dirty="0" smtClean="0"/>
              <a:t>social</a:t>
            </a:r>
            <a:r>
              <a:rPr lang="zh-CN" altLang="en-US" sz="2800" dirty="0" smtClean="0"/>
              <a:t> </a:t>
            </a:r>
            <a:r>
              <a:rPr lang="en-US" altLang="zh-CN" sz="2800" dirty="0" smtClean="0"/>
              <a:t>media</a:t>
            </a:r>
            <a:endParaRPr lang="en-US" altLang="zh-CN" sz="2800" dirty="0"/>
          </a:p>
        </p:txBody>
      </p:sp>
      <p:sp>
        <p:nvSpPr>
          <p:cNvPr id="3" name="Rectangle 2">
            <a:extLst>
              <a:ext uri="{FF2B5EF4-FFF2-40B4-BE49-F238E27FC236}">
                <a16:creationId xmlns:a16="http://schemas.microsoft.com/office/drawing/2014/main" xmlns="" id="{C5C0B65E-AC24-4A21-942F-907F89F00E87}"/>
              </a:ext>
            </a:extLst>
          </p:cNvPr>
          <p:cNvSpPr/>
          <p:nvPr/>
        </p:nvSpPr>
        <p:spPr>
          <a:xfrm>
            <a:off x="426539" y="446835"/>
            <a:ext cx="2276585" cy="646331"/>
          </a:xfrm>
          <a:prstGeom prst="rect">
            <a:avLst/>
          </a:prstGeom>
        </p:spPr>
        <p:txBody>
          <a:bodyPr wrap="none">
            <a:spAutoFit/>
          </a:bodyPr>
          <a:lstStyle/>
          <a:p>
            <a:pPr>
              <a:buClr>
                <a:schemeClr val="dk1"/>
              </a:buClr>
              <a:buSzPts val="2000"/>
            </a:pPr>
            <a:r>
              <a:rPr lang="en-US" altLang="zh-CN" sz="3600" b="1" dirty="0">
                <a:latin typeface="Sharp Sans No1 Semibold" pitchFamily="50" charset="0"/>
                <a:ea typeface="Sharp Sans No1 Semibold" pitchFamily="50" charset="0"/>
                <a:cs typeface="Sharp Sans No1 Semibold" pitchFamily="50" charset="0"/>
                <a:sym typeface="Arial"/>
              </a:rPr>
              <a:t>Conclusion</a:t>
            </a:r>
            <a:endParaRPr lang="en-US" sz="2800" b="1" dirty="0">
              <a:latin typeface="Sharp Sans No1 Semibold" pitchFamily="50" charset="0"/>
              <a:ea typeface="Sharp Sans No1 Semibold" pitchFamily="50" charset="0"/>
              <a:cs typeface="Sharp Sans No1 Semibold" pitchFamily="50" charset="0"/>
              <a:sym typeface="Arial"/>
            </a:endParaRPr>
          </a:p>
        </p:txBody>
      </p:sp>
    </p:spTree>
    <p:extLst>
      <p:ext uri="{BB962C8B-B14F-4D97-AF65-F5344CB8AC3E}">
        <p14:creationId xmlns:p14="http://schemas.microsoft.com/office/powerpoint/2010/main" val="1795585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ânyc picturesâçå¾çæç´¢ç»æ">
            <a:extLst>
              <a:ext uri="{FF2B5EF4-FFF2-40B4-BE49-F238E27FC236}">
                <a16:creationId xmlns:a16="http://schemas.microsoft.com/office/drawing/2014/main" xmlns="" id="{5C916C4D-ED04-4776-B0A7-E8B8C56AE9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31" t="309" r="5831" b="309"/>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5278331A-5D19-41E5-B2D8-A7D3AB082C55}"/>
              </a:ext>
            </a:extLst>
          </p:cNvPr>
          <p:cNvSpPr/>
          <p:nvPr/>
        </p:nvSpPr>
        <p:spPr>
          <a:xfrm>
            <a:off x="0" y="-14997"/>
            <a:ext cx="9144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1350">
              <a:solidFill>
                <a:prstClr val="white"/>
              </a:solidFill>
            </a:endParaRPr>
          </a:p>
        </p:txBody>
      </p:sp>
      <p:sp>
        <p:nvSpPr>
          <p:cNvPr id="4" name="TextBox 3">
            <a:extLst>
              <a:ext uri="{FF2B5EF4-FFF2-40B4-BE49-F238E27FC236}">
                <a16:creationId xmlns:a16="http://schemas.microsoft.com/office/drawing/2014/main" xmlns="" id="{D43FC9EA-527E-4926-913B-54E2002A1E7E}"/>
              </a:ext>
            </a:extLst>
          </p:cNvPr>
          <p:cNvSpPr txBox="1"/>
          <p:nvPr/>
        </p:nvSpPr>
        <p:spPr>
          <a:xfrm>
            <a:off x="850141" y="4046156"/>
            <a:ext cx="2552878" cy="707886"/>
          </a:xfrm>
          <a:prstGeom prst="rect">
            <a:avLst/>
          </a:prstGeom>
          <a:noFill/>
        </p:spPr>
        <p:txBody>
          <a:bodyPr wrap="none" rtlCol="0">
            <a:spAutoFit/>
          </a:bodyPr>
          <a:lstStyle/>
          <a:p>
            <a:pPr defTabSz="914340"/>
            <a:r>
              <a:rPr lang="en-US" sz="4000" b="1" dirty="0">
                <a:solidFill>
                  <a:srgbClr val="EEF2F5"/>
                </a:solidFill>
                <a:ea typeface="Open Sans" panose="020B0606030504020204" pitchFamily="34" charset="0"/>
                <a:cs typeface="Open Sans" panose="020B0606030504020204" pitchFamily="34" charset="0"/>
              </a:rPr>
              <a:t>Motivation</a:t>
            </a:r>
          </a:p>
        </p:txBody>
      </p:sp>
      <p:sp>
        <p:nvSpPr>
          <p:cNvPr id="5" name="Oval 4">
            <a:extLst>
              <a:ext uri="{FF2B5EF4-FFF2-40B4-BE49-F238E27FC236}">
                <a16:creationId xmlns:a16="http://schemas.microsoft.com/office/drawing/2014/main" xmlns="" id="{6F3DE49D-FB7F-44F2-8A4A-AB5A6961931A}"/>
              </a:ext>
            </a:extLst>
          </p:cNvPr>
          <p:cNvSpPr/>
          <p:nvPr/>
        </p:nvSpPr>
        <p:spPr>
          <a:xfrm>
            <a:off x="1022757" y="4826612"/>
            <a:ext cx="117029" cy="117029"/>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6" name="Oval 5">
            <a:extLst>
              <a:ext uri="{FF2B5EF4-FFF2-40B4-BE49-F238E27FC236}">
                <a16:creationId xmlns:a16="http://schemas.microsoft.com/office/drawing/2014/main" xmlns="" id="{2E984DBE-4B1B-4005-8349-5BA058913E29}"/>
              </a:ext>
            </a:extLst>
          </p:cNvPr>
          <p:cNvSpPr/>
          <p:nvPr/>
        </p:nvSpPr>
        <p:spPr>
          <a:xfrm>
            <a:off x="1323456"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7" name="Oval 6">
            <a:extLst>
              <a:ext uri="{FF2B5EF4-FFF2-40B4-BE49-F238E27FC236}">
                <a16:creationId xmlns:a16="http://schemas.microsoft.com/office/drawing/2014/main" xmlns="" id="{72C769E1-95B2-4D7E-9768-2E2C19B5DB82}"/>
              </a:ext>
            </a:extLst>
          </p:cNvPr>
          <p:cNvSpPr/>
          <p:nvPr/>
        </p:nvSpPr>
        <p:spPr>
          <a:xfrm>
            <a:off x="1624154"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8" name="Oval 7">
            <a:extLst>
              <a:ext uri="{FF2B5EF4-FFF2-40B4-BE49-F238E27FC236}">
                <a16:creationId xmlns:a16="http://schemas.microsoft.com/office/drawing/2014/main" xmlns="" id="{0DF861CF-4392-4475-A710-80596AE9F9C7}"/>
              </a:ext>
            </a:extLst>
          </p:cNvPr>
          <p:cNvSpPr/>
          <p:nvPr/>
        </p:nvSpPr>
        <p:spPr>
          <a:xfrm>
            <a:off x="1924853"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9" name="Oval 8">
            <a:extLst>
              <a:ext uri="{FF2B5EF4-FFF2-40B4-BE49-F238E27FC236}">
                <a16:creationId xmlns:a16="http://schemas.microsoft.com/office/drawing/2014/main" xmlns="" id="{7589E80D-9834-4A23-BC05-F72D77760D59}"/>
              </a:ext>
            </a:extLst>
          </p:cNvPr>
          <p:cNvSpPr/>
          <p:nvPr/>
        </p:nvSpPr>
        <p:spPr>
          <a:xfrm>
            <a:off x="2225551"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Tree>
    <p:extLst>
      <p:ext uri="{BB962C8B-B14F-4D97-AF65-F5344CB8AC3E}">
        <p14:creationId xmlns:p14="http://schemas.microsoft.com/office/powerpoint/2010/main" val="1668330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1450957-A9B7-410B-BC03-834749B06FF6}"/>
              </a:ext>
            </a:extLst>
          </p:cNvPr>
          <p:cNvSpPr/>
          <p:nvPr/>
        </p:nvSpPr>
        <p:spPr>
          <a:xfrm>
            <a:off x="2164117" y="1875535"/>
            <a:ext cx="4544834" cy="1015663"/>
          </a:xfrm>
          <a:prstGeom prst="rect">
            <a:avLst/>
          </a:prstGeom>
        </p:spPr>
        <p:txBody>
          <a:bodyPr wrap="none">
            <a:spAutoFit/>
          </a:bodyPr>
          <a:lstStyle/>
          <a:p>
            <a:r>
              <a:rPr lang="en-US" altLang="zh-CN" sz="6000" b="1" dirty="0">
                <a:latin typeface="Arial" panose="020B0604020202020204" pitchFamily="34" charset="0"/>
              </a:rPr>
              <a:t>Appendices</a:t>
            </a:r>
            <a:endParaRPr lang="en-US" altLang="zh-CN" sz="6000" b="1" i="0" dirty="0">
              <a:effectLst/>
              <a:latin typeface="Arial" panose="020B0604020202020204" pitchFamily="34" charset="0"/>
            </a:endParaRPr>
          </a:p>
        </p:txBody>
      </p:sp>
    </p:spTree>
    <p:extLst>
      <p:ext uri="{BB962C8B-B14F-4D97-AF65-F5344CB8AC3E}">
        <p14:creationId xmlns:p14="http://schemas.microsoft.com/office/powerpoint/2010/main" val="3649010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xmlns="" id="{173D71EB-59CC-439D-88D5-E4D71CD66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5" y="328920"/>
            <a:ext cx="8178799" cy="2000292"/>
          </a:xfrm>
          <a:prstGeom prst="rect">
            <a:avLst/>
          </a:prstGeom>
        </p:spPr>
      </p:pic>
      <p:pic>
        <p:nvPicPr>
          <p:cNvPr id="4" name="Picture 3" descr="A close up of text on a white background&#10;&#10;Description automatically generated">
            <a:extLst>
              <a:ext uri="{FF2B5EF4-FFF2-40B4-BE49-F238E27FC236}">
                <a16:creationId xmlns:a16="http://schemas.microsoft.com/office/drawing/2014/main" xmlns="" id="{5A18A5EC-2927-4575-A15E-09E81B399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4" y="2518871"/>
            <a:ext cx="8178799" cy="2066268"/>
          </a:xfrm>
          <a:prstGeom prst="rect">
            <a:avLst/>
          </a:prstGeom>
        </p:spPr>
      </p:pic>
      <p:pic>
        <p:nvPicPr>
          <p:cNvPr id="6" name="Picture 5" descr="A close up of a map&#10;&#10;Description automatically generated">
            <a:extLst>
              <a:ext uri="{FF2B5EF4-FFF2-40B4-BE49-F238E27FC236}">
                <a16:creationId xmlns:a16="http://schemas.microsoft.com/office/drawing/2014/main" xmlns="" id="{E630F151-1966-4297-BE45-6B0DC832D6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4" y="4774799"/>
            <a:ext cx="8178799" cy="1947734"/>
          </a:xfrm>
          <a:prstGeom prst="rect">
            <a:avLst/>
          </a:prstGeom>
        </p:spPr>
      </p:pic>
    </p:spTree>
    <p:extLst>
      <p:ext uri="{BB962C8B-B14F-4D97-AF65-F5344CB8AC3E}">
        <p14:creationId xmlns:p14="http://schemas.microsoft.com/office/powerpoint/2010/main" val="54189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xmlns="" id="{4F7F7526-3D80-4CE7-98B9-A245EC7C5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28" y="200160"/>
            <a:ext cx="8178799" cy="1920579"/>
          </a:xfrm>
          <a:prstGeom prst="rect">
            <a:avLst/>
          </a:prstGeom>
        </p:spPr>
      </p:pic>
      <p:pic>
        <p:nvPicPr>
          <p:cNvPr id="7" name="Picture 6">
            <a:extLst>
              <a:ext uri="{FF2B5EF4-FFF2-40B4-BE49-F238E27FC236}">
                <a16:creationId xmlns:a16="http://schemas.microsoft.com/office/drawing/2014/main" xmlns="" id="{13007AD5-1FEA-4C8B-9528-E1C84E7B3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927" y="2379491"/>
            <a:ext cx="8178799" cy="2139116"/>
          </a:xfrm>
          <a:prstGeom prst="rect">
            <a:avLst/>
          </a:prstGeom>
        </p:spPr>
      </p:pic>
      <p:pic>
        <p:nvPicPr>
          <p:cNvPr id="8" name="Picture 7" descr="A close up of text on a white background&#10;&#10;Description automatically generated">
            <a:extLst>
              <a:ext uri="{FF2B5EF4-FFF2-40B4-BE49-F238E27FC236}">
                <a16:creationId xmlns:a16="http://schemas.microsoft.com/office/drawing/2014/main" xmlns="" id="{9775B662-19EB-481C-B178-9C69EE42C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929" y="4777358"/>
            <a:ext cx="8178799" cy="1894375"/>
          </a:xfrm>
          <a:prstGeom prst="rect">
            <a:avLst/>
          </a:prstGeom>
        </p:spPr>
      </p:pic>
    </p:spTree>
    <p:extLst>
      <p:ext uri="{BB962C8B-B14F-4D97-AF65-F5344CB8AC3E}">
        <p14:creationId xmlns:p14="http://schemas.microsoft.com/office/powerpoint/2010/main" val="1986853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xmlns="" id="{926C4FBC-6CD0-49ED-AF3F-19AD4C836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6" y="2451778"/>
            <a:ext cx="8178799" cy="2106846"/>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xmlns="" id="{DFB67C98-C1EC-4671-9C69-792C18067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97" y="4758268"/>
            <a:ext cx="8178799" cy="196115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xmlns="" id="{F6295CB8-2EF4-40E0-9BDE-76C772CAB3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96" y="229001"/>
            <a:ext cx="8178799" cy="1989266"/>
          </a:xfrm>
          <a:prstGeom prst="rect">
            <a:avLst/>
          </a:prstGeom>
        </p:spPr>
      </p:pic>
    </p:spTree>
    <p:extLst>
      <p:ext uri="{BB962C8B-B14F-4D97-AF65-F5344CB8AC3E}">
        <p14:creationId xmlns:p14="http://schemas.microsoft.com/office/powerpoint/2010/main" val="2736187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xmlns="" id="{0EC2DFC2-B15E-4B17-8CB7-38C81CE32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67" y="372132"/>
            <a:ext cx="8178799" cy="1846135"/>
          </a:xfrm>
          <a:prstGeom prst="rect">
            <a:avLst/>
          </a:prstGeom>
        </p:spPr>
      </p:pic>
    </p:spTree>
    <p:extLst>
      <p:ext uri="{BB962C8B-B14F-4D97-AF65-F5344CB8AC3E}">
        <p14:creationId xmlns:p14="http://schemas.microsoft.com/office/powerpoint/2010/main" val="1783701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xmlns="" id="{11C0644C-60F2-4C74-9556-53E7AB97D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066" y="337312"/>
            <a:ext cx="8178799" cy="1897887"/>
          </a:xfrm>
          <a:prstGeom prst="rect">
            <a:avLst/>
          </a:prstGeom>
        </p:spPr>
      </p:pic>
      <p:pic>
        <p:nvPicPr>
          <p:cNvPr id="4" name="Picture 3" descr="A close up of a map&#10;&#10;Description automatically generated">
            <a:extLst>
              <a:ext uri="{FF2B5EF4-FFF2-40B4-BE49-F238E27FC236}">
                <a16:creationId xmlns:a16="http://schemas.microsoft.com/office/drawing/2014/main" xmlns="" id="{DE857049-7DF5-4F25-BAE7-771440945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066" y="2454932"/>
            <a:ext cx="8178799" cy="1920579"/>
          </a:xfrm>
          <a:prstGeom prst="rect">
            <a:avLst/>
          </a:prstGeom>
        </p:spPr>
      </p:pic>
      <p:pic>
        <p:nvPicPr>
          <p:cNvPr id="5" name="Picture 4" descr="A close up of a map&#10;&#10;Description automatically generated">
            <a:extLst>
              <a:ext uri="{FF2B5EF4-FFF2-40B4-BE49-F238E27FC236}">
                <a16:creationId xmlns:a16="http://schemas.microsoft.com/office/drawing/2014/main" xmlns="" id="{DE0A9CD4-EC28-4748-9209-CA65648F8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066" y="4595243"/>
            <a:ext cx="8178799" cy="1856358"/>
          </a:xfrm>
          <a:prstGeom prst="rect">
            <a:avLst/>
          </a:prstGeom>
        </p:spPr>
      </p:pic>
    </p:spTree>
    <p:extLst>
      <p:ext uri="{BB962C8B-B14F-4D97-AF65-F5344CB8AC3E}">
        <p14:creationId xmlns:p14="http://schemas.microsoft.com/office/powerpoint/2010/main" val="1051426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xmlns="" id="{139ACD5C-A9B6-43E4-AEDB-C2F74F2D5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7" y="182350"/>
            <a:ext cx="8178799" cy="2171383"/>
          </a:xfrm>
          <a:prstGeom prst="rect">
            <a:avLst/>
          </a:prstGeom>
        </p:spPr>
      </p:pic>
      <p:pic>
        <p:nvPicPr>
          <p:cNvPr id="4" name="Picture 3" descr="A close up of a map&#10;&#10;Description automatically generated">
            <a:extLst>
              <a:ext uri="{FF2B5EF4-FFF2-40B4-BE49-F238E27FC236}">
                <a16:creationId xmlns:a16="http://schemas.microsoft.com/office/drawing/2014/main" xmlns="" id="{07DA47C9-0862-48CB-806D-D32089E78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6" y="2573466"/>
            <a:ext cx="8178799" cy="1964668"/>
          </a:xfrm>
          <a:prstGeom prst="rect">
            <a:avLst/>
          </a:prstGeom>
        </p:spPr>
      </p:pic>
      <p:pic>
        <p:nvPicPr>
          <p:cNvPr id="5" name="Picture 4" descr="A screenshot of text&#10;&#10;Description automatically generated">
            <a:extLst>
              <a:ext uri="{FF2B5EF4-FFF2-40B4-BE49-F238E27FC236}">
                <a16:creationId xmlns:a16="http://schemas.microsoft.com/office/drawing/2014/main" xmlns="" id="{F0B9947E-06BA-4A85-99BF-FF1A48A69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7" y="4757867"/>
            <a:ext cx="8178799" cy="1893421"/>
          </a:xfrm>
          <a:prstGeom prst="rect">
            <a:avLst/>
          </a:prstGeom>
        </p:spPr>
      </p:pic>
    </p:spTree>
    <p:extLst>
      <p:ext uri="{BB962C8B-B14F-4D97-AF65-F5344CB8AC3E}">
        <p14:creationId xmlns:p14="http://schemas.microsoft.com/office/powerpoint/2010/main" val="1577214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xmlns="" id="{40AA2085-140D-47EC-B7A2-258BD7EAE5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67" y="236665"/>
            <a:ext cx="8178799" cy="1829201"/>
          </a:xfrm>
          <a:prstGeom prst="rect">
            <a:avLst/>
          </a:prstGeom>
        </p:spPr>
      </p:pic>
      <p:pic>
        <p:nvPicPr>
          <p:cNvPr id="4" name="Picture 3" descr="A close up of a map&#10;&#10;Description automatically generated">
            <a:extLst>
              <a:ext uri="{FF2B5EF4-FFF2-40B4-BE49-F238E27FC236}">
                <a16:creationId xmlns:a16="http://schemas.microsoft.com/office/drawing/2014/main" xmlns="" id="{3114281E-E8F1-4698-A612-00CDBAFC5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66" y="2253487"/>
            <a:ext cx="8178799" cy="1903646"/>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xmlns="" id="{7880B9DC-463A-4544-A4B0-0EAF88482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66" y="4344755"/>
            <a:ext cx="8178799" cy="2039111"/>
          </a:xfrm>
          <a:prstGeom prst="rect">
            <a:avLst/>
          </a:prstGeom>
        </p:spPr>
      </p:pic>
    </p:spTree>
    <p:extLst>
      <p:ext uri="{BB962C8B-B14F-4D97-AF65-F5344CB8AC3E}">
        <p14:creationId xmlns:p14="http://schemas.microsoft.com/office/powerpoint/2010/main" val="1871619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xmlns="" id="{A1F3EA9A-56F2-4055-B00E-AA7318932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134" y="480443"/>
            <a:ext cx="8178799" cy="1805558"/>
          </a:xfrm>
          <a:prstGeom prst="rect">
            <a:avLst/>
          </a:prstGeom>
        </p:spPr>
      </p:pic>
    </p:spTree>
    <p:extLst>
      <p:ext uri="{BB962C8B-B14F-4D97-AF65-F5344CB8AC3E}">
        <p14:creationId xmlns:p14="http://schemas.microsoft.com/office/powerpoint/2010/main" val="909990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9"/>
          <p:cNvSpPr txBox="1"/>
          <p:nvPr/>
        </p:nvSpPr>
        <p:spPr>
          <a:xfrm>
            <a:off x="800100" y="647700"/>
            <a:ext cx="3541500" cy="780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dirty="0">
                <a:latin typeface="Sharp Sans No1 Semibold" pitchFamily="50" charset="0"/>
                <a:ea typeface="Sharp Sans No1 Semibold" pitchFamily="50" charset="0"/>
                <a:cs typeface="Sharp Sans No1 Semibold" pitchFamily="50" charset="0"/>
              </a:rPr>
              <a:t>Motivation</a:t>
            </a:r>
            <a:endParaRPr sz="3600" b="1" i="0" u="none" strike="noStrike" cap="none" dirty="0">
              <a:solidFill>
                <a:srgbClr val="000000"/>
              </a:solidFill>
              <a:latin typeface="Sharp Sans No1 Semibold" pitchFamily="50" charset="0"/>
              <a:ea typeface="Sharp Sans No1 Semibold" pitchFamily="50" charset="0"/>
              <a:cs typeface="Sharp Sans No1 Semibold" pitchFamily="50" charset="0"/>
              <a:sym typeface="Arial"/>
            </a:endParaRPr>
          </a:p>
        </p:txBody>
      </p:sp>
      <p:sp>
        <p:nvSpPr>
          <p:cNvPr id="73" name="Google Shape;73;p9"/>
          <p:cNvSpPr txBox="1">
            <a:spLocks noGrp="1"/>
          </p:cNvSpPr>
          <p:nvPr>
            <p:ph type="body" idx="4294967295"/>
          </p:nvPr>
        </p:nvSpPr>
        <p:spPr>
          <a:xfrm>
            <a:off x="800100" y="1157994"/>
            <a:ext cx="8022900" cy="5412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400" b="0" dirty="0">
                <a:latin typeface="Sharp Sans No1 Semibold" pitchFamily="50" charset="0"/>
                <a:ea typeface="Sharp Sans No1 Semibold" pitchFamily="50" charset="0"/>
                <a:cs typeface="Sharp Sans No1 Semibold" pitchFamily="50" charset="0"/>
                <a:sym typeface="Arial"/>
              </a:rPr>
              <a:t>To investigate:</a:t>
            </a:r>
            <a:endParaRPr sz="2400" b="0" dirty="0">
              <a:latin typeface="Sharp Sans No1 Semibold" pitchFamily="50" charset="0"/>
              <a:ea typeface="Sharp Sans No1 Semibold" pitchFamily="50" charset="0"/>
              <a:cs typeface="Sharp Sans No1 Semibold" pitchFamily="50" charset="0"/>
              <a:sym typeface="Arial"/>
            </a:endParaRPr>
          </a:p>
        </p:txBody>
      </p:sp>
      <p:sp>
        <p:nvSpPr>
          <p:cNvPr id="5" name="Google Shape;73;p9">
            <a:extLst>
              <a:ext uri="{FF2B5EF4-FFF2-40B4-BE49-F238E27FC236}">
                <a16:creationId xmlns:a16="http://schemas.microsoft.com/office/drawing/2014/main" xmlns="" id="{2879213F-0E2E-4FFF-8473-E8B477FA69EE}"/>
              </a:ext>
            </a:extLst>
          </p:cNvPr>
          <p:cNvSpPr txBox="1">
            <a:spLocks/>
          </p:cNvSpPr>
          <p:nvPr/>
        </p:nvSpPr>
        <p:spPr>
          <a:xfrm>
            <a:off x="2251437" y="1469784"/>
            <a:ext cx="5689692" cy="4300779"/>
          </a:xfrm>
          <a:prstGeom prst="rect">
            <a:avLst/>
          </a:prstGeom>
          <a:noFill/>
          <a:ln>
            <a:noFill/>
          </a:ln>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Clr>
                <a:schemeClr val="dk1"/>
              </a:buClr>
              <a:buSzPts val="2000"/>
              <a:buFont typeface="Arial"/>
              <a:buNone/>
            </a:pPr>
            <a:r>
              <a:rPr lang="en-US" altLang="zh-CN" sz="8000" dirty="0">
                <a:latin typeface="Sharp Sans No1 Semibold" pitchFamily="50" charset="0"/>
                <a:ea typeface="Sharp Sans No1 Semibold" pitchFamily="50" charset="0"/>
                <a:cs typeface="Sharp Sans No1 Semibold" pitchFamily="50" charset="0"/>
                <a:sym typeface="Arial"/>
              </a:rPr>
              <a:t>How</a:t>
            </a:r>
            <a:r>
              <a:rPr lang="en-US" altLang="zh-CN" sz="6600" dirty="0">
                <a:latin typeface="Sharp Sans No1 Semibold" pitchFamily="50" charset="0"/>
                <a:ea typeface="Sharp Sans No1 Semibold" pitchFamily="50" charset="0"/>
                <a:cs typeface="Sharp Sans No1 Semibold" pitchFamily="50" charset="0"/>
                <a:sym typeface="Arial"/>
              </a:rPr>
              <a:t> </a:t>
            </a:r>
          </a:p>
          <a:p>
            <a:pPr marL="0" indent="0" algn="r">
              <a:lnSpc>
                <a:spcPct val="100000"/>
              </a:lnSpc>
              <a:spcBef>
                <a:spcPts val="0"/>
              </a:spcBef>
              <a:buClr>
                <a:schemeClr val="dk1"/>
              </a:buClr>
              <a:buSzPts val="2000"/>
              <a:buFont typeface="Arial"/>
              <a:buNone/>
            </a:pPr>
            <a:r>
              <a:rPr lang="en-US" altLang="zh-CN" sz="4800" dirty="0">
                <a:latin typeface="Sharp Sans No1 Semibold" pitchFamily="50" charset="0"/>
                <a:ea typeface="Sharp Sans No1 Semibold" pitchFamily="50" charset="0"/>
                <a:cs typeface="Sharp Sans No1 Semibold" pitchFamily="50" charset="0"/>
                <a:sym typeface="Arial"/>
              </a:rPr>
              <a:t>Social Media </a:t>
            </a:r>
          </a:p>
          <a:p>
            <a:pPr marL="0" indent="0" algn="r">
              <a:lnSpc>
                <a:spcPct val="100000"/>
              </a:lnSpc>
              <a:spcBef>
                <a:spcPts val="0"/>
              </a:spcBef>
              <a:buClr>
                <a:schemeClr val="dk1"/>
              </a:buClr>
              <a:buSzPts val="2000"/>
              <a:buFont typeface="Arial"/>
              <a:buNone/>
            </a:pPr>
            <a:r>
              <a:rPr lang="en-US" altLang="zh-CN" sz="3200" dirty="0">
                <a:latin typeface="Sharp Sans No1 Semibold" pitchFamily="50" charset="0"/>
                <a:ea typeface="Sharp Sans No1 Semibold" pitchFamily="50" charset="0"/>
                <a:cs typeface="Sharp Sans No1 Semibold" pitchFamily="50" charset="0"/>
                <a:sym typeface="Arial"/>
              </a:rPr>
              <a:t>might be used  as a </a:t>
            </a:r>
          </a:p>
          <a:p>
            <a:pPr marL="0" indent="0" algn="r">
              <a:lnSpc>
                <a:spcPct val="100000"/>
              </a:lnSpc>
              <a:spcBef>
                <a:spcPts val="0"/>
              </a:spcBef>
              <a:buClr>
                <a:schemeClr val="dk1"/>
              </a:buClr>
              <a:buSzPts val="2000"/>
              <a:buFont typeface="Arial"/>
              <a:buNone/>
            </a:pPr>
            <a:r>
              <a:rPr lang="en-US" altLang="zh-CN" sz="5400" dirty="0">
                <a:latin typeface="Sharp Sans No1 Semibold" pitchFamily="50" charset="0"/>
                <a:ea typeface="Sharp Sans No1 Semibold" pitchFamily="50" charset="0"/>
                <a:cs typeface="Sharp Sans No1 Semibold" pitchFamily="50" charset="0"/>
                <a:sym typeface="Arial"/>
              </a:rPr>
              <a:t>Leading indicator </a:t>
            </a:r>
          </a:p>
          <a:p>
            <a:pPr marL="0" indent="0" algn="r">
              <a:lnSpc>
                <a:spcPct val="100000"/>
              </a:lnSpc>
              <a:spcBef>
                <a:spcPts val="0"/>
              </a:spcBef>
              <a:buClr>
                <a:schemeClr val="dk1"/>
              </a:buClr>
              <a:buSzPts val="2000"/>
              <a:buFont typeface="Arial"/>
              <a:buNone/>
            </a:pPr>
            <a:r>
              <a:rPr lang="en-US" altLang="zh-CN" sz="4000" dirty="0">
                <a:latin typeface="Sharp Sans No1 Semibold" pitchFamily="50" charset="0"/>
                <a:ea typeface="Sharp Sans No1 Semibold" pitchFamily="50" charset="0"/>
                <a:cs typeface="Sharp Sans No1 Semibold" pitchFamily="50" charset="0"/>
                <a:sym typeface="Arial"/>
              </a:rPr>
              <a:t>of future topic</a:t>
            </a:r>
            <a:endParaRPr lang="en-US" sz="4000" dirty="0">
              <a:latin typeface="Sharp Sans No1 Semibold" pitchFamily="50" charset="0"/>
              <a:ea typeface="Sharp Sans No1 Semibold" pitchFamily="50" charset="0"/>
              <a:cs typeface="Sharp Sans No1 Semibold" pitchFamily="50" charset="0"/>
              <a:sym typeface="Arial"/>
            </a:endParaRPr>
          </a:p>
        </p:txBody>
      </p:sp>
    </p:spTree>
    <p:extLst>
      <p:ext uri="{BB962C8B-B14F-4D97-AF65-F5344CB8AC3E}">
        <p14:creationId xmlns:p14="http://schemas.microsoft.com/office/powerpoint/2010/main" val="2156319664"/>
      </p:ext>
    </p:extLst>
  </p:cSld>
  <p:clrMapOvr>
    <a:masterClrMapping/>
  </p:clrMapOvr>
  <p:transition spd="slow">
    <p:wipe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ânyc picturesâçå¾çæç´¢ç»æ">
            <a:extLst>
              <a:ext uri="{FF2B5EF4-FFF2-40B4-BE49-F238E27FC236}">
                <a16:creationId xmlns:a16="http://schemas.microsoft.com/office/drawing/2014/main" xmlns="" id="{2280E42B-06B2-44C1-8AB1-82B116881F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68" r="9732"/>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C916B7D3-CE08-4C61-AC3E-C0DBE2AF7592}"/>
              </a:ext>
            </a:extLst>
          </p:cNvPr>
          <p:cNvSpPr/>
          <p:nvPr/>
        </p:nvSpPr>
        <p:spPr>
          <a:xfrm>
            <a:off x="0" y="-14997"/>
            <a:ext cx="9144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1350">
              <a:solidFill>
                <a:prstClr val="white"/>
              </a:solidFill>
            </a:endParaRPr>
          </a:p>
        </p:txBody>
      </p:sp>
      <p:sp>
        <p:nvSpPr>
          <p:cNvPr id="12" name="TextBox 11">
            <a:extLst>
              <a:ext uri="{FF2B5EF4-FFF2-40B4-BE49-F238E27FC236}">
                <a16:creationId xmlns:a16="http://schemas.microsoft.com/office/drawing/2014/main" xmlns="" id="{16FD6DDF-9E24-40F9-BE3F-E17B7ED95E40}"/>
              </a:ext>
            </a:extLst>
          </p:cNvPr>
          <p:cNvSpPr txBox="1"/>
          <p:nvPr/>
        </p:nvSpPr>
        <p:spPr>
          <a:xfrm>
            <a:off x="850140" y="4046156"/>
            <a:ext cx="3721859" cy="707886"/>
          </a:xfrm>
          <a:prstGeom prst="rect">
            <a:avLst/>
          </a:prstGeom>
          <a:noFill/>
        </p:spPr>
        <p:txBody>
          <a:bodyPr wrap="square" rtlCol="0">
            <a:spAutoFit/>
          </a:bodyPr>
          <a:lstStyle/>
          <a:p>
            <a:pPr defTabSz="914340"/>
            <a:r>
              <a:rPr lang="en-US" altLang="zh-CN" sz="4000" b="1" dirty="0">
                <a:solidFill>
                  <a:prstClr val="white"/>
                </a:solidFill>
              </a:rPr>
              <a:t>Topic Analysis</a:t>
            </a:r>
          </a:p>
        </p:txBody>
      </p:sp>
      <p:sp>
        <p:nvSpPr>
          <p:cNvPr id="13" name="Oval 12">
            <a:extLst>
              <a:ext uri="{FF2B5EF4-FFF2-40B4-BE49-F238E27FC236}">
                <a16:creationId xmlns:a16="http://schemas.microsoft.com/office/drawing/2014/main" xmlns="" id="{B43C30EB-B6F2-4143-AE7C-BF05F5AE5DA4}"/>
              </a:ext>
            </a:extLst>
          </p:cNvPr>
          <p:cNvSpPr/>
          <p:nvPr/>
        </p:nvSpPr>
        <p:spPr>
          <a:xfrm>
            <a:off x="966773"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14" name="Oval 13">
            <a:extLst>
              <a:ext uri="{FF2B5EF4-FFF2-40B4-BE49-F238E27FC236}">
                <a16:creationId xmlns:a16="http://schemas.microsoft.com/office/drawing/2014/main" xmlns="" id="{07D7870B-26F3-4E41-9FE1-D12FE69D5F32}"/>
              </a:ext>
            </a:extLst>
          </p:cNvPr>
          <p:cNvSpPr/>
          <p:nvPr/>
        </p:nvSpPr>
        <p:spPr>
          <a:xfrm>
            <a:off x="1267472" y="4826612"/>
            <a:ext cx="117029" cy="117029"/>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15" name="Oval 14">
            <a:extLst>
              <a:ext uri="{FF2B5EF4-FFF2-40B4-BE49-F238E27FC236}">
                <a16:creationId xmlns:a16="http://schemas.microsoft.com/office/drawing/2014/main" xmlns="" id="{2CD3B948-E23C-47BD-8A2E-BC4C68ECDCEC}"/>
              </a:ext>
            </a:extLst>
          </p:cNvPr>
          <p:cNvSpPr/>
          <p:nvPr/>
        </p:nvSpPr>
        <p:spPr>
          <a:xfrm>
            <a:off x="1568170"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16" name="Oval 15">
            <a:extLst>
              <a:ext uri="{FF2B5EF4-FFF2-40B4-BE49-F238E27FC236}">
                <a16:creationId xmlns:a16="http://schemas.microsoft.com/office/drawing/2014/main" xmlns="" id="{6723B5D8-8A80-4ACF-A0E5-CD1ED7F8915A}"/>
              </a:ext>
            </a:extLst>
          </p:cNvPr>
          <p:cNvSpPr/>
          <p:nvPr/>
        </p:nvSpPr>
        <p:spPr>
          <a:xfrm>
            <a:off x="1868869"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
        <p:nvSpPr>
          <p:cNvPr id="17" name="Oval 16">
            <a:extLst>
              <a:ext uri="{FF2B5EF4-FFF2-40B4-BE49-F238E27FC236}">
                <a16:creationId xmlns:a16="http://schemas.microsoft.com/office/drawing/2014/main" xmlns="" id="{7793CE4F-45E8-441D-B4DD-E78C6A7C3573}"/>
              </a:ext>
            </a:extLst>
          </p:cNvPr>
          <p:cNvSpPr/>
          <p:nvPr/>
        </p:nvSpPr>
        <p:spPr>
          <a:xfrm>
            <a:off x="2169567" y="4826612"/>
            <a:ext cx="117029" cy="11702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endParaRPr lang="en-US">
              <a:solidFill>
                <a:prstClr val="white"/>
              </a:solidFill>
            </a:endParaRPr>
          </a:p>
        </p:txBody>
      </p:sp>
    </p:spTree>
    <p:extLst>
      <p:ext uri="{BB962C8B-B14F-4D97-AF65-F5344CB8AC3E}">
        <p14:creationId xmlns:p14="http://schemas.microsoft.com/office/powerpoint/2010/main" val="60734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9"/>
          <p:cNvSpPr txBox="1"/>
          <p:nvPr/>
        </p:nvSpPr>
        <p:spPr>
          <a:xfrm>
            <a:off x="800100" y="628911"/>
            <a:ext cx="3541500" cy="780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dirty="0">
                <a:latin typeface="Sharp Sans No1 Semibold" pitchFamily="50" charset="0"/>
                <a:ea typeface="Sharp Sans No1 Semibold" pitchFamily="50" charset="0"/>
                <a:cs typeface="Sharp Sans No1 Semibold" pitchFamily="50" charset="0"/>
              </a:rPr>
              <a:t>Topic Analysis</a:t>
            </a:r>
            <a:endParaRPr sz="3600" b="1" i="0" u="none" strike="noStrike" cap="none" dirty="0">
              <a:solidFill>
                <a:srgbClr val="000000"/>
              </a:solidFill>
              <a:latin typeface="Sharp Sans No1 Semibold" pitchFamily="50" charset="0"/>
              <a:ea typeface="Sharp Sans No1 Semibold" pitchFamily="50" charset="0"/>
              <a:cs typeface="Sharp Sans No1 Semibold" pitchFamily="50" charset="0"/>
              <a:sym typeface="Arial"/>
            </a:endParaRPr>
          </a:p>
        </p:txBody>
      </p:sp>
      <p:sp>
        <p:nvSpPr>
          <p:cNvPr id="73" name="Google Shape;73;p9"/>
          <p:cNvSpPr txBox="1">
            <a:spLocks noGrp="1"/>
          </p:cNvSpPr>
          <p:nvPr>
            <p:ph type="body" idx="4294967295"/>
          </p:nvPr>
        </p:nvSpPr>
        <p:spPr>
          <a:xfrm>
            <a:off x="656051" y="1428600"/>
            <a:ext cx="8022900" cy="4662235"/>
          </a:xfrm>
          <a:prstGeom prst="rect">
            <a:avLst/>
          </a:prstGeom>
          <a:noFill/>
          <a:ln>
            <a:noFill/>
          </a:ln>
        </p:spPr>
        <p:txBody>
          <a:bodyPr spcFirstLastPara="1" wrap="square" lIns="91425" tIns="91425" rIns="91425" bIns="91425" anchor="t" anchorCtr="0">
            <a:noAutofit/>
          </a:bodyPr>
          <a:lstStyle/>
          <a:p>
            <a:pPr>
              <a:lnSpc>
                <a:spcPct val="100000"/>
              </a:lnSpc>
              <a:spcBef>
                <a:spcPts val="0"/>
              </a:spcBef>
              <a:buClr>
                <a:schemeClr val="dk1"/>
              </a:buClr>
              <a:buSzPts val="2000"/>
            </a:pPr>
            <a:r>
              <a:rPr lang="en-US" b="0" dirty="0">
                <a:latin typeface="Sharp Sans No1 Semibold" pitchFamily="50" charset="0"/>
                <a:ea typeface="Sharp Sans No1 Semibold" pitchFamily="50" charset="0"/>
                <a:cs typeface="Sharp Sans No1 Semibold" pitchFamily="50" charset="0"/>
                <a:sym typeface="Arial"/>
              </a:rPr>
              <a:t>Topic </a:t>
            </a:r>
            <a:r>
              <a:rPr lang="en-US" dirty="0">
                <a:latin typeface="Sharp Sans No1 Semibold" pitchFamily="50" charset="0"/>
                <a:ea typeface="Sharp Sans No1 Semibold" pitchFamily="50" charset="0"/>
                <a:cs typeface="Sharp Sans No1 Semibold" pitchFamily="50" charset="0"/>
                <a:sym typeface="Arial"/>
              </a:rPr>
              <a:t>Extraction Process</a:t>
            </a:r>
            <a:endParaRPr lang="en-US" b="0" dirty="0">
              <a:latin typeface="Sharp Sans No1 Semibold" pitchFamily="50" charset="0"/>
              <a:ea typeface="Sharp Sans No1 Semibold" pitchFamily="50" charset="0"/>
              <a:cs typeface="Sharp Sans No1 Semibold" pitchFamily="50" charset="0"/>
              <a:sym typeface="Arial"/>
            </a:endParaRPr>
          </a:p>
          <a:p>
            <a:pPr>
              <a:lnSpc>
                <a:spcPct val="100000"/>
              </a:lnSpc>
              <a:spcBef>
                <a:spcPts val="0"/>
              </a:spcBef>
              <a:buClr>
                <a:schemeClr val="dk1"/>
              </a:buClr>
              <a:buSzPts val="2000"/>
            </a:pPr>
            <a:r>
              <a:rPr lang="en-US" altLang="zh-CN" dirty="0">
                <a:latin typeface="Sharp Sans No1 Semibold" pitchFamily="50" charset="0"/>
                <a:ea typeface="Sharp Sans No1 Semibold" pitchFamily="50" charset="0"/>
                <a:cs typeface="Sharp Sans No1 Semibold" pitchFamily="50" charset="0"/>
                <a:sym typeface="Arial"/>
              </a:rPr>
              <a:t>	TF-IDF</a:t>
            </a:r>
          </a:p>
          <a:p>
            <a:pPr>
              <a:lnSpc>
                <a:spcPct val="100000"/>
              </a:lnSpc>
              <a:spcBef>
                <a:spcPts val="0"/>
              </a:spcBef>
              <a:buClr>
                <a:schemeClr val="dk1"/>
              </a:buClr>
              <a:buSzPts val="2000"/>
            </a:pPr>
            <a:r>
              <a:rPr lang="en-US" altLang="zh-CN" b="0" dirty="0">
                <a:latin typeface="Sharp Sans No1 Semibold" pitchFamily="50" charset="0"/>
                <a:ea typeface="Sharp Sans No1 Semibold" pitchFamily="50" charset="0"/>
                <a:cs typeface="Sharp Sans No1 Semibold" pitchFamily="50" charset="0"/>
                <a:sym typeface="Arial"/>
              </a:rPr>
              <a:t>	LDA</a:t>
            </a:r>
          </a:p>
          <a:p>
            <a:pPr>
              <a:lnSpc>
                <a:spcPct val="100000"/>
              </a:lnSpc>
              <a:spcBef>
                <a:spcPts val="0"/>
              </a:spcBef>
              <a:buClr>
                <a:schemeClr val="dk1"/>
              </a:buClr>
              <a:buSzPts val="2000"/>
            </a:pPr>
            <a:endParaRPr lang="en-US" altLang="zh-CN" dirty="0">
              <a:latin typeface="Sharp Sans No1 Semibold" pitchFamily="50" charset="0"/>
              <a:ea typeface="Sharp Sans No1 Semibold" pitchFamily="50" charset="0"/>
              <a:cs typeface="Sharp Sans No1 Semibold" pitchFamily="50" charset="0"/>
              <a:sym typeface="Arial"/>
            </a:endParaRPr>
          </a:p>
          <a:p>
            <a:pPr>
              <a:lnSpc>
                <a:spcPct val="100000"/>
              </a:lnSpc>
              <a:spcBef>
                <a:spcPts val="0"/>
              </a:spcBef>
              <a:buClr>
                <a:schemeClr val="dk1"/>
              </a:buClr>
              <a:buSzPts val="2000"/>
            </a:pPr>
            <a:r>
              <a:rPr lang="en-US" b="0" dirty="0">
                <a:latin typeface="Sharp Sans No1 Semibold" pitchFamily="50" charset="0"/>
                <a:ea typeface="Sharp Sans No1 Semibold" pitchFamily="50" charset="0"/>
                <a:cs typeface="Sharp Sans No1 Semibold" pitchFamily="50" charset="0"/>
                <a:sym typeface="Arial"/>
              </a:rPr>
              <a:t>Define emerging and shrinking Topics</a:t>
            </a:r>
          </a:p>
          <a:p>
            <a:pPr>
              <a:lnSpc>
                <a:spcPct val="100000"/>
              </a:lnSpc>
              <a:spcBef>
                <a:spcPts val="0"/>
              </a:spcBef>
              <a:buClr>
                <a:schemeClr val="dk1"/>
              </a:buClr>
              <a:buSzPts val="2000"/>
            </a:pPr>
            <a:endParaRPr lang="en-US" altLang="zh-CN" dirty="0">
              <a:latin typeface="Sharp Sans No1 Semibold" pitchFamily="50" charset="0"/>
              <a:ea typeface="Sharp Sans No1 Semibold" pitchFamily="50" charset="0"/>
              <a:cs typeface="Sharp Sans No1 Semibold" pitchFamily="50" charset="0"/>
              <a:sym typeface="Arial"/>
            </a:endParaRPr>
          </a:p>
          <a:p>
            <a:pPr>
              <a:lnSpc>
                <a:spcPct val="100000"/>
              </a:lnSpc>
              <a:spcBef>
                <a:spcPts val="0"/>
              </a:spcBef>
              <a:buClr>
                <a:schemeClr val="dk1"/>
              </a:buClr>
              <a:buSzPts val="2000"/>
            </a:pPr>
            <a:r>
              <a:rPr lang="en-US" b="0" dirty="0">
                <a:latin typeface="Sharp Sans No1 Semibold" pitchFamily="50" charset="0"/>
                <a:ea typeface="Sharp Sans No1 Semibold" pitchFamily="50" charset="0"/>
                <a:cs typeface="Sharp Sans No1 Semibold" pitchFamily="50" charset="0"/>
                <a:sym typeface="Arial"/>
              </a:rPr>
              <a:t>Features analysis</a:t>
            </a:r>
          </a:p>
          <a:p>
            <a:pPr>
              <a:lnSpc>
                <a:spcPct val="100000"/>
              </a:lnSpc>
              <a:spcBef>
                <a:spcPts val="0"/>
              </a:spcBef>
              <a:buClr>
                <a:schemeClr val="dk1"/>
              </a:buClr>
              <a:buSzPts val="2000"/>
            </a:pPr>
            <a:r>
              <a:rPr lang="en-US" altLang="zh-CN" dirty="0">
                <a:latin typeface="Sharp Sans No1 Semibold" pitchFamily="50" charset="0"/>
                <a:ea typeface="Sharp Sans No1 Semibold" pitchFamily="50" charset="0"/>
                <a:cs typeface="Sharp Sans No1 Semibold" pitchFamily="50" charset="0"/>
                <a:sym typeface="Arial"/>
              </a:rPr>
              <a:t>	Journal Impact Factor</a:t>
            </a:r>
          </a:p>
          <a:p>
            <a:pPr>
              <a:lnSpc>
                <a:spcPct val="100000"/>
              </a:lnSpc>
              <a:spcBef>
                <a:spcPts val="0"/>
              </a:spcBef>
              <a:buClr>
                <a:schemeClr val="dk1"/>
              </a:buClr>
              <a:buSzPts val="2000"/>
            </a:pPr>
            <a:r>
              <a:rPr lang="en-US" altLang="zh-CN" b="0" dirty="0">
                <a:latin typeface="Sharp Sans No1 Semibold" pitchFamily="50" charset="0"/>
                <a:ea typeface="Sharp Sans No1 Semibold" pitchFamily="50" charset="0"/>
                <a:cs typeface="Sharp Sans No1 Semibold" pitchFamily="50" charset="0"/>
                <a:sym typeface="Arial"/>
              </a:rPr>
              <a:t>	Funding agencies</a:t>
            </a:r>
          </a:p>
          <a:p>
            <a:pPr>
              <a:lnSpc>
                <a:spcPct val="100000"/>
              </a:lnSpc>
              <a:spcBef>
                <a:spcPts val="0"/>
              </a:spcBef>
              <a:buClr>
                <a:schemeClr val="dk1"/>
              </a:buClr>
              <a:buSzPts val="2000"/>
            </a:pPr>
            <a:r>
              <a:rPr lang="en-US" altLang="zh-CN" dirty="0">
                <a:latin typeface="Sharp Sans No1 Semibold" pitchFamily="50" charset="0"/>
                <a:ea typeface="Sharp Sans No1 Semibold" pitchFamily="50" charset="0"/>
                <a:cs typeface="Sharp Sans No1 Semibold" pitchFamily="50" charset="0"/>
                <a:sym typeface="Arial"/>
              </a:rPr>
              <a:t>	Citation</a:t>
            </a:r>
            <a:endParaRPr b="0" dirty="0">
              <a:latin typeface="Sharp Sans No1 Semibold" pitchFamily="50" charset="0"/>
              <a:ea typeface="Sharp Sans No1 Semibold" pitchFamily="50" charset="0"/>
              <a:cs typeface="Sharp Sans No1 Semibold" pitchFamily="50" charset="0"/>
              <a:sym typeface="Arial"/>
            </a:endParaRPr>
          </a:p>
        </p:txBody>
      </p:sp>
    </p:spTree>
    <p:extLst>
      <p:ext uri="{BB962C8B-B14F-4D97-AF65-F5344CB8AC3E}">
        <p14:creationId xmlns:p14="http://schemas.microsoft.com/office/powerpoint/2010/main" val="475957617"/>
      </p:ext>
    </p:extLst>
  </p:cSld>
  <p:clrMapOvr>
    <a:masterClrMapping/>
  </p:clrMapOvr>
  <p:transition spd="slow">
    <p:wipe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9"/>
          <p:cNvSpPr txBox="1"/>
          <p:nvPr/>
        </p:nvSpPr>
        <p:spPr>
          <a:xfrm>
            <a:off x="800100" y="647700"/>
            <a:ext cx="8077200" cy="780900"/>
          </a:xfrm>
          <a:prstGeom prst="rect">
            <a:avLst/>
          </a:prstGeom>
          <a:noFill/>
          <a:ln>
            <a:noFill/>
          </a:ln>
        </p:spPr>
        <p:txBody>
          <a:bodyPr spcFirstLastPara="1" wrap="square" lIns="91425" tIns="45700" rIns="91425" bIns="45700" anchor="t" anchorCtr="0">
            <a:noAutofit/>
          </a:bodyPr>
          <a:lstStyle/>
          <a:p>
            <a:pPr>
              <a:buClr>
                <a:srgbClr val="000000"/>
              </a:buClr>
              <a:buSzPts val="3600"/>
            </a:pPr>
            <a:r>
              <a:rPr lang="en-US" sz="3600" b="1" dirty="0">
                <a:latin typeface="Sharp Sans No1 Semibold" pitchFamily="50" charset="0"/>
                <a:ea typeface="Sharp Sans No1 Semibold" pitchFamily="50" charset="0"/>
                <a:cs typeface="Sharp Sans No1 Semibold" pitchFamily="50" charset="0"/>
              </a:rPr>
              <a:t>Topic Analysis </a:t>
            </a:r>
            <a:r>
              <a:rPr lang="en-US" altLang="zh-CN" sz="3600" b="1" dirty="0">
                <a:latin typeface="Sharp Sans No1 Semibold" pitchFamily="50" charset="0"/>
                <a:ea typeface="Sharp Sans No1 Semibold" pitchFamily="50" charset="0"/>
                <a:cs typeface="Sharp Sans No1 Semibold" pitchFamily="50" charset="0"/>
              </a:rPr>
              <a:t>| </a:t>
            </a:r>
            <a:r>
              <a:rPr lang="en-US" altLang="zh-CN" sz="3600" b="1" dirty="0"/>
              <a:t>Topics Extraction Process</a:t>
            </a:r>
            <a:endParaRPr lang="en-US" altLang="zh-CN" sz="12300" dirty="0">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dirty="0">
              <a:solidFill>
                <a:srgbClr val="000000"/>
              </a:solidFill>
              <a:latin typeface="Sharp Sans No1 Semibold" pitchFamily="50" charset="0"/>
              <a:ea typeface="Sharp Sans No1 Semibold" pitchFamily="50" charset="0"/>
              <a:cs typeface="Sharp Sans No1 Semibold" pitchFamily="50" charset="0"/>
              <a:sym typeface="Arial"/>
            </a:endParaRPr>
          </a:p>
        </p:txBody>
      </p:sp>
      <p:sp>
        <p:nvSpPr>
          <p:cNvPr id="5" name="Google Shape;127;p13">
            <a:extLst>
              <a:ext uri="{FF2B5EF4-FFF2-40B4-BE49-F238E27FC236}">
                <a16:creationId xmlns:a16="http://schemas.microsoft.com/office/drawing/2014/main" xmlns="" id="{2B0A1155-ED7E-40DB-B619-8823DEAFCD51}"/>
              </a:ext>
            </a:extLst>
          </p:cNvPr>
          <p:cNvSpPr txBox="1"/>
          <p:nvPr/>
        </p:nvSpPr>
        <p:spPr>
          <a:xfrm>
            <a:off x="800100" y="1476886"/>
            <a:ext cx="7810500" cy="179321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t>Data Source</a:t>
            </a:r>
            <a:r>
              <a:rPr lang="en-US" sz="2400" dirty="0"/>
              <a:t>: Web of Science Database</a:t>
            </a:r>
            <a:endParaRPr sz="2400" dirty="0"/>
          </a:p>
          <a:p>
            <a:pPr marL="0" lvl="0" indent="0" algn="l" rtl="0">
              <a:spcBef>
                <a:spcPts val="0"/>
              </a:spcBef>
              <a:spcAft>
                <a:spcPts val="0"/>
              </a:spcAft>
              <a:buNone/>
            </a:pPr>
            <a:r>
              <a:rPr lang="en-US" sz="2400" b="1" dirty="0"/>
              <a:t>Search Terms</a:t>
            </a:r>
            <a:r>
              <a:rPr lang="en-US" sz="2400" dirty="0"/>
              <a:t>: “Biomaterials” or “Biomedical Materials”</a:t>
            </a:r>
            <a:endParaRPr sz="2400" dirty="0"/>
          </a:p>
          <a:p>
            <a:pPr marL="0" lvl="0" indent="0" algn="l" rtl="0">
              <a:spcBef>
                <a:spcPts val="0"/>
              </a:spcBef>
              <a:spcAft>
                <a:spcPts val="0"/>
              </a:spcAft>
              <a:buNone/>
            </a:pPr>
            <a:r>
              <a:rPr lang="en-US" sz="2400" b="1" dirty="0"/>
              <a:t>Record Count</a:t>
            </a:r>
            <a:r>
              <a:rPr lang="en-US" sz="2400" dirty="0"/>
              <a:t>: 43480</a:t>
            </a:r>
            <a:endParaRPr sz="2400" dirty="0"/>
          </a:p>
          <a:p>
            <a:pPr marL="0" lvl="0" indent="0" algn="l" rtl="0">
              <a:spcBef>
                <a:spcPts val="0"/>
              </a:spcBef>
              <a:spcAft>
                <a:spcPts val="0"/>
              </a:spcAft>
              <a:buNone/>
            </a:pPr>
            <a:r>
              <a:rPr lang="en-US" sz="2400" b="1" dirty="0"/>
              <a:t>Timeline</a:t>
            </a:r>
            <a:r>
              <a:rPr lang="en-US" sz="2400" dirty="0"/>
              <a:t>: 1972-2018</a:t>
            </a:r>
            <a:endParaRPr sz="2400" dirty="0"/>
          </a:p>
        </p:txBody>
      </p:sp>
      <p:sp>
        <p:nvSpPr>
          <p:cNvPr id="7" name="Google Shape;114;p13">
            <a:extLst>
              <a:ext uri="{FF2B5EF4-FFF2-40B4-BE49-F238E27FC236}">
                <a16:creationId xmlns:a16="http://schemas.microsoft.com/office/drawing/2014/main" xmlns="" id="{BEFC273A-E033-4B7A-A94B-36E0BAFFD667}"/>
              </a:ext>
            </a:extLst>
          </p:cNvPr>
          <p:cNvSpPr txBox="1"/>
          <p:nvPr/>
        </p:nvSpPr>
        <p:spPr>
          <a:xfrm>
            <a:off x="779144" y="3191536"/>
            <a:ext cx="2823300" cy="568200"/>
          </a:xfrm>
          <a:prstGeom prst="rect">
            <a:avLst/>
          </a:prstGeom>
          <a:noFill/>
          <a:ln w="38100" cap="flat" cmpd="sng">
            <a:solidFill>
              <a:srgbClr val="ADAFAA"/>
            </a:solidFill>
            <a:prstDash val="solid"/>
            <a:miter lim="8000"/>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Article Keywords</a:t>
            </a:r>
            <a:endParaRPr sz="2400"/>
          </a:p>
        </p:txBody>
      </p:sp>
      <p:sp>
        <p:nvSpPr>
          <p:cNvPr id="8" name="Google Shape;115;p13">
            <a:extLst>
              <a:ext uri="{FF2B5EF4-FFF2-40B4-BE49-F238E27FC236}">
                <a16:creationId xmlns:a16="http://schemas.microsoft.com/office/drawing/2014/main" xmlns="" id="{DD9A37D4-3443-40D7-9D7C-0557D58209F3}"/>
              </a:ext>
            </a:extLst>
          </p:cNvPr>
          <p:cNvSpPr txBox="1"/>
          <p:nvPr/>
        </p:nvSpPr>
        <p:spPr>
          <a:xfrm>
            <a:off x="5634900" y="3183000"/>
            <a:ext cx="2823300" cy="568200"/>
          </a:xfrm>
          <a:prstGeom prst="rect">
            <a:avLst/>
          </a:prstGeom>
          <a:noFill/>
          <a:ln w="38100" cap="flat" cmpd="sng">
            <a:solidFill>
              <a:srgbClr val="ADAFAA"/>
            </a:solidFill>
            <a:prstDash val="solid"/>
            <a:miter lim="8000"/>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Title</a:t>
            </a:r>
            <a:endParaRPr sz="2400"/>
          </a:p>
        </p:txBody>
      </p:sp>
      <p:cxnSp>
        <p:nvCxnSpPr>
          <p:cNvPr id="11" name="Google Shape;118;p13">
            <a:extLst>
              <a:ext uri="{FF2B5EF4-FFF2-40B4-BE49-F238E27FC236}">
                <a16:creationId xmlns:a16="http://schemas.microsoft.com/office/drawing/2014/main" xmlns="" id="{CF775B2B-E6F9-4F45-8C4C-955A689A8299}"/>
              </a:ext>
            </a:extLst>
          </p:cNvPr>
          <p:cNvCxnSpPr>
            <a:cxnSpLocks/>
            <a:stCxn id="12" idx="0"/>
          </p:cNvCxnSpPr>
          <p:nvPr/>
        </p:nvCxnSpPr>
        <p:spPr>
          <a:xfrm flipV="1">
            <a:off x="4568358" y="3473950"/>
            <a:ext cx="3642" cy="387186"/>
          </a:xfrm>
          <a:prstGeom prst="straightConnector1">
            <a:avLst/>
          </a:prstGeom>
          <a:noFill/>
          <a:ln w="38100" cap="flat" cmpd="sng">
            <a:solidFill>
              <a:srgbClr val="B7B7B7"/>
            </a:solidFill>
            <a:prstDash val="solid"/>
            <a:round/>
            <a:headEnd type="none" w="med" len="med"/>
            <a:tailEnd type="none" w="med" len="med"/>
          </a:ln>
        </p:spPr>
      </p:cxnSp>
      <p:sp>
        <p:nvSpPr>
          <p:cNvPr id="12" name="Google Shape;119;p13">
            <a:extLst>
              <a:ext uri="{FF2B5EF4-FFF2-40B4-BE49-F238E27FC236}">
                <a16:creationId xmlns:a16="http://schemas.microsoft.com/office/drawing/2014/main" xmlns="" id="{87B1D2EB-47C9-452E-9FC4-1F113A6F2CDD}"/>
              </a:ext>
            </a:extLst>
          </p:cNvPr>
          <p:cNvSpPr txBox="1"/>
          <p:nvPr/>
        </p:nvSpPr>
        <p:spPr>
          <a:xfrm>
            <a:off x="3595158" y="3861136"/>
            <a:ext cx="1946400" cy="568200"/>
          </a:xfrm>
          <a:prstGeom prst="rect">
            <a:avLst/>
          </a:prstGeom>
          <a:noFill/>
          <a:ln w="38100" cap="flat" cmpd="sng">
            <a:solidFill>
              <a:srgbClr val="ADAFAA"/>
            </a:solidFill>
            <a:prstDash val="solid"/>
            <a:miter lim="8000"/>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Unification</a:t>
            </a:r>
            <a:endParaRPr sz="2400"/>
          </a:p>
        </p:txBody>
      </p:sp>
      <p:sp>
        <p:nvSpPr>
          <p:cNvPr id="13" name="Google Shape;120;p13">
            <a:extLst>
              <a:ext uri="{FF2B5EF4-FFF2-40B4-BE49-F238E27FC236}">
                <a16:creationId xmlns:a16="http://schemas.microsoft.com/office/drawing/2014/main" xmlns="" id="{2CA730C4-6B44-49DE-9F8D-7256D7AF56CB}"/>
              </a:ext>
            </a:extLst>
          </p:cNvPr>
          <p:cNvSpPr txBox="1"/>
          <p:nvPr/>
        </p:nvSpPr>
        <p:spPr>
          <a:xfrm>
            <a:off x="5634900" y="4683736"/>
            <a:ext cx="2604000" cy="568200"/>
          </a:xfrm>
          <a:prstGeom prst="rect">
            <a:avLst/>
          </a:prstGeom>
          <a:noFill/>
          <a:ln w="38100" cap="flat" cmpd="sng">
            <a:solidFill>
              <a:srgbClr val="ADAFAA"/>
            </a:solidFill>
            <a:prstDash val="solid"/>
            <a:miter lim="8000"/>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TF-IDF Filtering</a:t>
            </a:r>
            <a:endParaRPr sz="2400"/>
          </a:p>
        </p:txBody>
      </p:sp>
      <p:sp>
        <p:nvSpPr>
          <p:cNvPr id="14" name="Google Shape;121;p13">
            <a:extLst>
              <a:ext uri="{FF2B5EF4-FFF2-40B4-BE49-F238E27FC236}">
                <a16:creationId xmlns:a16="http://schemas.microsoft.com/office/drawing/2014/main" xmlns="" id="{86FB7552-8D76-496B-AF45-66EF7C3362AB}"/>
              </a:ext>
            </a:extLst>
          </p:cNvPr>
          <p:cNvSpPr txBox="1"/>
          <p:nvPr/>
        </p:nvSpPr>
        <p:spPr>
          <a:xfrm>
            <a:off x="1476299" y="5798236"/>
            <a:ext cx="1461600" cy="568200"/>
          </a:xfrm>
          <a:prstGeom prst="rect">
            <a:avLst/>
          </a:prstGeom>
          <a:noFill/>
          <a:ln w="38100" cap="flat" cmpd="sng">
            <a:solidFill>
              <a:srgbClr val="ADAFAA"/>
            </a:solidFill>
            <a:prstDash val="solid"/>
            <a:miter lim="8000"/>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Topics</a:t>
            </a:r>
            <a:endParaRPr sz="2400" dirty="0"/>
          </a:p>
        </p:txBody>
      </p:sp>
      <p:sp>
        <p:nvSpPr>
          <p:cNvPr id="15" name="Google Shape;122;p13">
            <a:extLst>
              <a:ext uri="{FF2B5EF4-FFF2-40B4-BE49-F238E27FC236}">
                <a16:creationId xmlns:a16="http://schemas.microsoft.com/office/drawing/2014/main" xmlns="" id="{01FAA609-8E56-4F22-B68E-497A4F8FA742}"/>
              </a:ext>
            </a:extLst>
          </p:cNvPr>
          <p:cNvSpPr txBox="1"/>
          <p:nvPr/>
        </p:nvSpPr>
        <p:spPr>
          <a:xfrm>
            <a:off x="800099" y="4683736"/>
            <a:ext cx="2795047" cy="568200"/>
          </a:xfrm>
          <a:prstGeom prst="rect">
            <a:avLst/>
          </a:prstGeom>
          <a:noFill/>
          <a:ln w="38100" cap="flat" cmpd="sng">
            <a:solidFill>
              <a:srgbClr val="ADAFAA"/>
            </a:solidFill>
            <a:prstDash val="solid"/>
            <a:miter lim="8000"/>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LDA Model</a:t>
            </a:r>
            <a:endParaRPr sz="2400"/>
          </a:p>
        </p:txBody>
      </p:sp>
      <p:cxnSp>
        <p:nvCxnSpPr>
          <p:cNvPr id="17" name="Google Shape;124;p13">
            <a:extLst>
              <a:ext uri="{FF2B5EF4-FFF2-40B4-BE49-F238E27FC236}">
                <a16:creationId xmlns:a16="http://schemas.microsoft.com/office/drawing/2014/main" xmlns="" id="{5CB9EAD2-A708-4D63-AAE7-E5303E77C0DE}"/>
              </a:ext>
            </a:extLst>
          </p:cNvPr>
          <p:cNvCxnSpPr>
            <a:cxnSpLocks/>
            <a:stCxn id="15" idx="2"/>
            <a:endCxn id="14" idx="0"/>
          </p:cNvCxnSpPr>
          <p:nvPr/>
        </p:nvCxnSpPr>
        <p:spPr>
          <a:xfrm>
            <a:off x="2197623" y="5251936"/>
            <a:ext cx="9476" cy="546300"/>
          </a:xfrm>
          <a:prstGeom prst="straightConnector1">
            <a:avLst/>
          </a:prstGeom>
          <a:noFill/>
          <a:ln w="38100" cap="flat" cmpd="sng">
            <a:solidFill>
              <a:srgbClr val="B7B7B7"/>
            </a:solidFill>
            <a:prstDash val="solid"/>
            <a:round/>
            <a:headEnd type="none" w="med" len="med"/>
            <a:tailEnd type="none" w="med" len="med"/>
          </a:ln>
        </p:spPr>
      </p:cxnSp>
      <p:cxnSp>
        <p:nvCxnSpPr>
          <p:cNvPr id="18" name="Google Shape;125;p13">
            <a:extLst>
              <a:ext uri="{FF2B5EF4-FFF2-40B4-BE49-F238E27FC236}">
                <a16:creationId xmlns:a16="http://schemas.microsoft.com/office/drawing/2014/main" xmlns="" id="{32754971-FBB6-4056-9BC8-9573DF81FA47}"/>
              </a:ext>
            </a:extLst>
          </p:cNvPr>
          <p:cNvCxnSpPr>
            <a:cxnSpLocks/>
            <a:endCxn id="8" idx="1"/>
          </p:cNvCxnSpPr>
          <p:nvPr/>
        </p:nvCxnSpPr>
        <p:spPr>
          <a:xfrm>
            <a:off x="3602444" y="3465626"/>
            <a:ext cx="2032456" cy="1474"/>
          </a:xfrm>
          <a:prstGeom prst="straightConnector1">
            <a:avLst/>
          </a:prstGeom>
          <a:noFill/>
          <a:ln w="38100" cap="flat" cmpd="sng">
            <a:solidFill>
              <a:srgbClr val="B7B7B7"/>
            </a:solidFill>
            <a:prstDash val="solid"/>
            <a:round/>
            <a:headEnd type="none" w="med" len="med"/>
            <a:tailEnd type="none" w="med" len="med"/>
          </a:ln>
        </p:spPr>
      </p:cxnSp>
      <p:sp>
        <p:nvSpPr>
          <p:cNvPr id="19" name="Google Shape;126;p13">
            <a:extLst>
              <a:ext uri="{FF2B5EF4-FFF2-40B4-BE49-F238E27FC236}">
                <a16:creationId xmlns:a16="http://schemas.microsoft.com/office/drawing/2014/main" xmlns="" id="{145FD195-9A4C-4AC6-B464-63FE368EB3EA}"/>
              </a:ext>
            </a:extLst>
          </p:cNvPr>
          <p:cNvSpPr txBox="1"/>
          <p:nvPr/>
        </p:nvSpPr>
        <p:spPr>
          <a:xfrm>
            <a:off x="6206100" y="5798424"/>
            <a:ext cx="1461600" cy="568200"/>
          </a:xfrm>
          <a:prstGeom prst="rect">
            <a:avLst/>
          </a:prstGeom>
          <a:noFill/>
          <a:ln w="38100" cap="flat" cmpd="sng">
            <a:solidFill>
              <a:srgbClr val="ADAFAA"/>
            </a:solidFill>
            <a:prstDash val="solid"/>
            <a:miter lim="8000"/>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Topics</a:t>
            </a:r>
            <a:endParaRPr sz="2400"/>
          </a:p>
        </p:txBody>
      </p:sp>
      <p:cxnSp>
        <p:nvCxnSpPr>
          <p:cNvPr id="20" name="Google Shape;128;p13">
            <a:extLst>
              <a:ext uri="{FF2B5EF4-FFF2-40B4-BE49-F238E27FC236}">
                <a16:creationId xmlns:a16="http://schemas.microsoft.com/office/drawing/2014/main" xmlns="" id="{700C5A02-7DA6-460F-9DD5-D8E9D3F9434B}"/>
              </a:ext>
            </a:extLst>
          </p:cNvPr>
          <p:cNvCxnSpPr>
            <a:cxnSpLocks/>
            <a:endCxn id="12" idx="2"/>
          </p:cNvCxnSpPr>
          <p:nvPr/>
        </p:nvCxnSpPr>
        <p:spPr>
          <a:xfrm flipV="1">
            <a:off x="4568358" y="4429336"/>
            <a:ext cx="0" cy="538500"/>
          </a:xfrm>
          <a:prstGeom prst="straightConnector1">
            <a:avLst/>
          </a:prstGeom>
          <a:noFill/>
          <a:ln w="38100" cap="flat" cmpd="sng">
            <a:solidFill>
              <a:srgbClr val="B7B7B7"/>
            </a:solidFill>
            <a:prstDash val="solid"/>
            <a:round/>
            <a:headEnd type="none" w="med" len="med"/>
            <a:tailEnd type="none" w="med" len="med"/>
          </a:ln>
        </p:spPr>
      </p:cxnSp>
      <p:cxnSp>
        <p:nvCxnSpPr>
          <p:cNvPr id="21" name="Google Shape;129;p13">
            <a:extLst>
              <a:ext uri="{FF2B5EF4-FFF2-40B4-BE49-F238E27FC236}">
                <a16:creationId xmlns:a16="http://schemas.microsoft.com/office/drawing/2014/main" xmlns="" id="{C0549C5C-648E-4549-AF3A-DACCB375C2F5}"/>
              </a:ext>
            </a:extLst>
          </p:cNvPr>
          <p:cNvCxnSpPr>
            <a:cxnSpLocks/>
            <a:stCxn id="15" idx="3"/>
            <a:endCxn id="13" idx="1"/>
          </p:cNvCxnSpPr>
          <p:nvPr/>
        </p:nvCxnSpPr>
        <p:spPr>
          <a:xfrm>
            <a:off x="3595146" y="4967836"/>
            <a:ext cx="2039754" cy="0"/>
          </a:xfrm>
          <a:prstGeom prst="straightConnector1">
            <a:avLst/>
          </a:prstGeom>
          <a:noFill/>
          <a:ln w="38100" cap="flat" cmpd="sng">
            <a:solidFill>
              <a:srgbClr val="B7B7B7"/>
            </a:solidFill>
            <a:prstDash val="solid"/>
            <a:round/>
            <a:headEnd type="none" w="med" len="med"/>
            <a:tailEnd type="none" w="med" len="med"/>
          </a:ln>
        </p:spPr>
      </p:cxnSp>
      <p:cxnSp>
        <p:nvCxnSpPr>
          <p:cNvPr id="23" name="Google Shape;131;p13">
            <a:extLst>
              <a:ext uri="{FF2B5EF4-FFF2-40B4-BE49-F238E27FC236}">
                <a16:creationId xmlns:a16="http://schemas.microsoft.com/office/drawing/2014/main" xmlns="" id="{8CE0EFC8-6FDC-468B-80F0-74805D5CBA45}"/>
              </a:ext>
            </a:extLst>
          </p:cNvPr>
          <p:cNvCxnSpPr>
            <a:cxnSpLocks/>
            <a:stCxn id="13" idx="2"/>
            <a:endCxn id="19" idx="0"/>
          </p:cNvCxnSpPr>
          <p:nvPr/>
        </p:nvCxnSpPr>
        <p:spPr>
          <a:xfrm>
            <a:off x="6936900" y="5251936"/>
            <a:ext cx="0" cy="546488"/>
          </a:xfrm>
          <a:prstGeom prst="straightConnector1">
            <a:avLst/>
          </a:prstGeom>
          <a:noFill/>
          <a:ln w="38100"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371401979"/>
      </p:ext>
    </p:extLst>
  </p:cSld>
  <p:clrMapOvr>
    <a:masterClrMapping/>
  </p:clrMapOvr>
  <p:transition spd="slow">
    <p:wipe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B9FF99BD-075F-4761-A995-6FC574BD25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A7B21A54-9BA3-4EA9-B460-5A829ADD905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6FA8F714-B9D8-488A-8CCA-E9948FF913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643468"/>
            <a:ext cx="8178800"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xmlns="" id="{A3B6B150-6F62-47BE-83D5-50E830752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47" y="843526"/>
            <a:ext cx="7955304" cy="5170948"/>
          </a:xfrm>
          <a:prstGeom prst="rect">
            <a:avLst/>
          </a:prstGeom>
        </p:spPr>
      </p:pic>
    </p:spTree>
    <p:extLst>
      <p:ext uri="{BB962C8B-B14F-4D97-AF65-F5344CB8AC3E}">
        <p14:creationId xmlns:p14="http://schemas.microsoft.com/office/powerpoint/2010/main" val="14693667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1018</Words>
  <Application>Microsoft Macintosh PowerPoint</Application>
  <PresentationFormat>On-screen Show (4:3)</PresentationFormat>
  <Paragraphs>373</Paragraphs>
  <Slides>48</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 Black</vt:lpstr>
      <vt:lpstr>Calibri</vt:lpstr>
      <vt:lpstr>Calibri Light</vt:lpstr>
      <vt:lpstr>Open Sans</vt:lpstr>
      <vt:lpstr>Sharp Sans No1 Semibold</vt:lpstr>
      <vt:lpstr>微软雅黑</vt:lpstr>
      <vt:lpstr>等线</vt:lpstr>
      <vt:lpstr>等线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宇晗 胡</dc:creator>
  <cp:lastModifiedBy>Jingsi Gong</cp:lastModifiedBy>
  <cp:revision>26</cp:revision>
  <dcterms:created xsi:type="dcterms:W3CDTF">2018-12-03T19:30:21Z</dcterms:created>
  <dcterms:modified xsi:type="dcterms:W3CDTF">2018-12-05T02:06:27Z</dcterms:modified>
</cp:coreProperties>
</file>